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95" r:id="rId2"/>
    <p:sldId id="313" r:id="rId3"/>
    <p:sldId id="312" r:id="rId4"/>
    <p:sldId id="378" r:id="rId5"/>
    <p:sldId id="314" r:id="rId6"/>
    <p:sldId id="383" r:id="rId7"/>
    <p:sldId id="380" r:id="rId8"/>
    <p:sldId id="315" r:id="rId9"/>
    <p:sldId id="388" r:id="rId10"/>
    <p:sldId id="389" r:id="rId11"/>
    <p:sldId id="382" r:id="rId12"/>
    <p:sldId id="390" r:id="rId13"/>
    <p:sldId id="392" r:id="rId14"/>
    <p:sldId id="384" r:id="rId15"/>
    <p:sldId id="387" r:id="rId16"/>
    <p:sldId id="381" r:id="rId17"/>
    <p:sldId id="385" r:id="rId18"/>
    <p:sldId id="386" r:id="rId19"/>
    <p:sldId id="394" r:id="rId20"/>
    <p:sldId id="393" r:id="rId21"/>
  </p:sldIdLst>
  <p:sldSz cx="9904413" cy="6859588"/>
  <p:notesSz cx="6797675" cy="9874250"/>
  <p:custDataLst>
    <p:tags r:id="rId24"/>
  </p:custDataLst>
  <p:defaultTextStyle>
    <a:defPPr>
      <a:defRPr lang="de-DE"/>
    </a:defPPr>
    <a:lvl1pPr marL="0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63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925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888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851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814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187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4066">
          <p15:clr>
            <a:srgbClr val="A4A3A4"/>
          </p15:clr>
        </p15:guide>
        <p15:guide id="5" orient="horz" pos="867">
          <p15:clr>
            <a:srgbClr val="A4A3A4"/>
          </p15:clr>
        </p15:guide>
        <p15:guide id="6" orient="horz" pos="572">
          <p15:clr>
            <a:srgbClr val="A4A3A4"/>
          </p15:clr>
        </p15:guide>
        <p15:guide id="7" orient="horz">
          <p15:clr>
            <a:srgbClr val="A4A3A4"/>
          </p15:clr>
        </p15:guide>
        <p15:guide id="8" pos="3119">
          <p15:clr>
            <a:srgbClr val="A4A3A4"/>
          </p15:clr>
        </p15:guide>
        <p15:guide id="9" pos="3210">
          <p15:clr>
            <a:srgbClr val="A4A3A4"/>
          </p15:clr>
        </p15:guide>
        <p15:guide id="10" pos="6238">
          <p15:clr>
            <a:srgbClr val="A4A3A4"/>
          </p15:clr>
        </p15:guide>
        <p15:guide id="11" pos="6090">
          <p15:clr>
            <a:srgbClr val="A4A3A4"/>
          </p15:clr>
        </p15:guide>
        <p15:guide id="12" pos="3028">
          <p15:clr>
            <a:srgbClr val="A4A3A4"/>
          </p15:clr>
        </p15:guide>
        <p15:guide id="13" pos="171">
          <p15:clr>
            <a:srgbClr val="A4A3A4"/>
          </p15:clr>
        </p15:guide>
        <p15:guide id="14" pos="5954">
          <p15:clr>
            <a:srgbClr val="A4A3A4"/>
          </p15:clr>
        </p15:guide>
        <p15:guide id="15" pos="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BFE"/>
    <a:srgbClr val="9B1717"/>
    <a:srgbClr val="FFFFFF"/>
    <a:srgbClr val="1041F3"/>
    <a:srgbClr val="741111"/>
    <a:srgbClr val="4E0C0C"/>
    <a:srgbClr val="B4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 autoAdjust="0"/>
    <p:restoredTop sz="89286" autoAdjust="0"/>
  </p:normalViewPr>
  <p:slideViewPr>
    <p:cSldViewPr snapToObjects="1" showGuides="1">
      <p:cViewPr>
        <p:scale>
          <a:sx n="75" d="100"/>
          <a:sy n="75" d="100"/>
        </p:scale>
        <p:origin x="1469" y="82"/>
      </p:cViewPr>
      <p:guideLst>
        <p:guide orient="horz" pos="731"/>
        <p:guide orient="horz" pos="187"/>
        <p:guide orient="horz" pos="3975"/>
        <p:guide orient="horz" pos="4066"/>
        <p:guide orient="horz" pos="867"/>
        <p:guide orient="horz" pos="572"/>
        <p:guide orient="horz"/>
        <p:guide pos="3119"/>
        <p:guide pos="3210"/>
        <p:guide pos="6238"/>
        <p:guide pos="6090"/>
        <p:guide pos="3028"/>
        <p:guide pos="171"/>
        <p:guide pos="5954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 showGuides="1">
      <p:cViewPr varScale="1">
        <p:scale>
          <a:sx n="43" d="100"/>
          <a:sy n="43" d="100"/>
        </p:scale>
        <p:origin x="-2010" y="-120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7BA2-BE1C-4EE9-A31C-7FFCDEBC3FDE}" type="datetimeFigureOut">
              <a:rPr lang="en-US" smtClean="0">
                <a:latin typeface="Arial" pitchFamily="34" charset="0"/>
                <a:cs typeface="Arial" pitchFamily="34" charset="0"/>
              </a:rPr>
              <a:pPr/>
              <a:t>11/4/2025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191C2-D4F7-424F-868C-23ADE6615EBC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32C4D34-2C19-43C3-91CC-9F2B4AC12977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741363"/>
            <a:ext cx="53435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D256E95E-57AA-4526-AA4C-3002F47FB1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78963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57925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436888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915851" algn="l" defTabSz="957925" rtl="0" eaLnBrk="1" latinLnBrk="0" hangingPunct="1">
      <a:defRPr sz="13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394814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873776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52739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31702" algn="l" defTabSz="95792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61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91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2DD8-311B-5798-4053-9C30D8690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4F9FDF-E591-1AE9-6433-D20CFE5E7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FD2ECF-0CBF-97CD-54DE-F99A1ADAB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4FE8B-7609-E9C5-F972-7DFE17F12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3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8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4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12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9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77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1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4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9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6E95E-57AA-4526-AA4C-3002F47FB13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 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对象 3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5048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5158" y="6103033"/>
            <a:ext cx="3586911" cy="207749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500">
                <a:latin typeface="Palatino Linotype" panose="02040502050505030304" pitchFamily="18" charset="0"/>
              </a:defRPr>
            </a:lvl1pPr>
            <a:lvl2pPr marL="191585" indent="0">
              <a:buNone/>
              <a:defRPr sz="1000"/>
            </a:lvl2pPr>
            <a:lvl3pPr marL="338624" indent="0">
              <a:buNone/>
              <a:defRPr sz="1000"/>
            </a:lvl3pPr>
            <a:lvl4pPr marL="535156" indent="0">
              <a:buNone/>
              <a:defRPr sz="1000"/>
            </a:lvl4pPr>
            <a:lvl5pPr marL="686388" indent="0">
              <a:buNone/>
              <a:defRPr sz="1000"/>
            </a:lvl5pPr>
          </a:lstStyle>
          <a:p>
            <a:pPr lvl="0"/>
            <a:r>
              <a:rPr lang="en-US" dirty="0"/>
              <a:t>Author(s)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5158" y="5074613"/>
            <a:ext cx="4297888" cy="20774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8568" indent="-188568">
              <a:buNone/>
              <a:defRPr lang="en-US" sz="1500" baseline="0" smtClean="0">
                <a:latin typeface="Palatino Linotype" panose="02040502050505030304" pitchFamily="18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 dirty="0"/>
              <a:t>Date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65158" y="4859205"/>
            <a:ext cx="4296719" cy="20774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aseline="0"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Report type here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65157" y="3595829"/>
            <a:ext cx="9361046" cy="498713"/>
          </a:xfrm>
          <a:prstGeom prst="rect">
            <a:avLst/>
          </a:prstGeom>
          <a:noFill/>
          <a:ln w="6350" cap="flat">
            <a:noFill/>
          </a:ln>
        </p:spPr>
        <p:txBody>
          <a:bodyPr lIns="95793" tIns="47896" rIns="95793" bIns="47896"/>
          <a:lstStyle>
            <a:lvl1pPr algn="l">
              <a:lnSpc>
                <a:spcPct val="90000"/>
              </a:lnSpc>
              <a:defRPr sz="3800" b="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here</a:t>
            </a:r>
            <a:endParaRPr lang="de-D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458637"/>
            <a:ext cx="9904413" cy="0"/>
          </a:xfrm>
          <a:prstGeom prst="line">
            <a:avLst/>
          </a:prstGeom>
          <a:ln w="6350" cap="flat">
            <a:solidFill>
              <a:srgbClr val="B421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157" y="3065354"/>
            <a:ext cx="9361046" cy="263149"/>
          </a:xfrm>
          <a:prstGeom prst="rect">
            <a:avLst/>
          </a:prstGeom>
          <a:noFill/>
          <a:ln w="6350" cap="flat">
            <a:noFill/>
          </a:ln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943"/>
              </a:spcBef>
              <a:buNone/>
              <a:defRPr sz="1900" b="1" i="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7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 or client name here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2647950" y="-3775"/>
            <a:ext cx="7254875" cy="922898"/>
          </a:xfrm>
          <a:prstGeom prst="rect">
            <a:avLst/>
          </a:prstGeom>
          <a:solidFill>
            <a:srgbClr val="B42100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364939" y="166237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19565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4" name="Picture 2" descr="http://statics.phbs.pku.edu.cn/uploadfile/2017/1122/20171122092949636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26645" r="15215" b="28137"/>
          <a:stretch/>
        </p:blipFill>
        <p:spPr bwMode="auto">
          <a:xfrm>
            <a:off x="7675042" y="189434"/>
            <a:ext cx="1957908" cy="6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4408242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160486"/>
            <a:ext cx="9358500" cy="1544846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74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 Only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0107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4806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085277" y="1376363"/>
            <a:ext cx="4531032" cy="4933950"/>
          </a:xfrm>
        </p:spPr>
        <p:txBody>
          <a:bodyPr/>
          <a:lstStyle>
            <a:lvl1pPr marL="188568" indent="-188568">
              <a:lnSpc>
                <a:spcPct val="110000"/>
              </a:lnSpc>
              <a:buClr>
                <a:srgbClr val="B42100"/>
              </a:buClr>
              <a:defRPr baseline="0">
                <a:latin typeface="Palatino Linotype" panose="02040502050505030304" pitchFamily="18" charset="0"/>
                <a:ea typeface="华文楷体" panose="02010600040101010101" pitchFamily="2" charset="-122"/>
              </a:defRPr>
            </a:lvl1pPr>
            <a:lvl2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2pPr>
            <a:lvl3pPr marL="895350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3pPr>
            <a:lvl4pPr marL="1162050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4pPr>
            <a:lvl5pPr>
              <a:defRPr>
                <a:latin typeface="Palatino Linotype" panose="02040502050505030304" pitchFamily="18" charset="0"/>
                <a:ea typeface="华文楷体" panose="02010600040101010101" pitchFamily="2" charset="-122"/>
              </a:defRPr>
            </a:lvl5pPr>
          </a:lstStyle>
          <a:p>
            <a:pPr marL="188568" indent="-188568">
              <a:lnSpc>
                <a:spcPct val="110000"/>
              </a:lnSpc>
              <a:buClr>
                <a:srgbClr val="B42100"/>
              </a:buClr>
            </a:pPr>
            <a:r>
              <a:rPr kumimoji="1" lang="en-US" altLang="zh-CN" sz="1600" dirty="0">
                <a:ea typeface="PMingLiU" pitchFamily="18" charset="-120"/>
              </a:rPr>
              <a:t>Text</a:t>
            </a:r>
            <a:r>
              <a:rPr kumimoji="1" lang="en-US" altLang="zh-CN" sz="1600" baseline="0" dirty="0">
                <a:ea typeface="PMingLiU" pitchFamily="18" charset="-120"/>
              </a:rPr>
              <a:t> on first level here</a:t>
            </a:r>
            <a:endParaRPr kumimoji="1" lang="en-US" altLang="zh-CN" sz="1600" dirty="0">
              <a:ea typeface="PMingLiU" pitchFamily="18" charset="-120"/>
            </a:endParaRPr>
          </a:p>
          <a:p>
            <a:pPr marL="5270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r>
              <a:rPr lang="en-US" altLang="zh-CN" sz="1600" dirty="0">
                <a:latin typeface="Palatino Linotype" panose="02040502050505030304" pitchFamily="18" charset="0"/>
              </a:rPr>
              <a:t>Second level</a:t>
            </a:r>
          </a:p>
          <a:p>
            <a:pPr marL="895350" lvl="2" indent="-171450">
              <a:lnSpc>
                <a:spcPct val="110000"/>
              </a:lnSpc>
              <a:spcBef>
                <a:spcPct val="0"/>
              </a:spcBef>
              <a:buClr>
                <a:srgbClr val="B42100"/>
              </a:buClr>
              <a:buFont typeface="Arial" pitchFamily="34" charset="0"/>
              <a:buChar char="•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Third level</a:t>
            </a:r>
          </a:p>
          <a:p>
            <a:pPr marL="1162050" lvl="3" indent="-171450">
              <a:lnSpc>
                <a:spcPct val="110000"/>
              </a:lnSpc>
              <a:spcBef>
                <a:spcPct val="0"/>
              </a:spcBef>
              <a:buClr>
                <a:schemeClr val="bg1">
                  <a:lumMod val="75000"/>
                </a:schemeClr>
              </a:buClr>
              <a:buFont typeface="Vrinda" panose="020B0502040204020203" pitchFamily="34" charset="0"/>
              <a:buChar char="-"/>
              <a:tabLst>
                <a:tab pos="1162050" algn="l"/>
              </a:tabLst>
            </a:pPr>
            <a:r>
              <a:rPr kumimoji="1" lang="en-US" altLang="zh-CN" sz="1600" dirty="0">
                <a:latin typeface="Palatino Linotype" panose="02040502050505030304" pitchFamily="18" charset="0"/>
                <a:ea typeface="PMingLiU" pitchFamily="18" charset="-120"/>
              </a:rPr>
              <a:t>Content</a:t>
            </a:r>
          </a:p>
          <a:p>
            <a:pPr marL="628650" lvl="1" indent="-180975" fontAlgn="b">
              <a:lnSpc>
                <a:spcPct val="110000"/>
              </a:lnSpc>
              <a:buClr>
                <a:schemeClr val="bg1">
                  <a:lumMod val="75000"/>
                </a:schemeClr>
              </a:buClr>
              <a:defRPr/>
            </a:pPr>
            <a:endParaRPr lang="en-US" altLang="zh-CN" sz="1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2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540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think-cell Slide" r:id="rId4" imgW="465" imgH="457" progId="TCLayout.ActiveDocument.1">
                  <p:embed/>
                </p:oleObj>
              </mc:Choice>
              <mc:Fallback>
                <p:oleObj name="think-cell Slide" r:id="rId4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5158" y="2158484"/>
            <a:ext cx="9365380" cy="290849"/>
          </a:xfrm>
          <a:ln>
            <a:noFill/>
          </a:ln>
        </p:spPr>
        <p:txBody>
          <a:bodyPr/>
          <a:lstStyle>
            <a:lvl1pPr marL="172427" indent="-172427">
              <a:buFont typeface="Arial" pitchFamily="34" charset="0"/>
              <a:buChar char="•"/>
              <a:defRPr sz="2100" baseline="0"/>
            </a:lvl1pPr>
            <a:lvl2pPr marL="364012" indent="-191585">
              <a:spcBef>
                <a:spcPts val="629"/>
              </a:spcBef>
              <a:buFont typeface="Arial" pitchFamily="34" charset="0"/>
              <a:buChar char="–"/>
              <a:defRPr sz="2100"/>
            </a:lvl2pPr>
            <a:lvl3pPr marL="507700" indent="-143689">
              <a:spcBef>
                <a:spcPts val="210"/>
              </a:spcBef>
              <a:buFont typeface="Arial" pitchFamily="34" charset="0"/>
              <a:buChar char="-"/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Divider subsections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58" y="1628009"/>
            <a:ext cx="9365310" cy="338406"/>
          </a:xfrm>
          <a:prstGeom prst="rect">
            <a:avLst/>
          </a:prstGeom>
          <a:ln>
            <a:noFill/>
          </a:ln>
        </p:spPr>
        <p:txBody>
          <a:bodyPr lIns="95793" tIns="47896" rIns="95793" bIns="47896"/>
          <a:lstStyle>
            <a:lvl1pPr>
              <a:defRPr baseline="0"/>
            </a:lvl1pPr>
          </a:lstStyle>
          <a:p>
            <a:r>
              <a:rPr lang="en-US" dirty="0"/>
              <a:t>Divider text here</a:t>
            </a:r>
          </a:p>
        </p:txBody>
      </p:sp>
    </p:spTree>
    <p:extLst>
      <p:ext uri="{BB962C8B-B14F-4D97-AF65-F5344CB8AC3E}">
        <p14:creationId xmlns:p14="http://schemas.microsoft.com/office/powerpoint/2010/main" val="877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4759154"/>
              </p:ext>
            </p:extLst>
          </p:nvPr>
        </p:nvGraphicFramePr>
        <p:xfrm>
          <a:off x="1721" y="1589"/>
          <a:ext cx="1719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21" y="1589"/>
                        <a:ext cx="1719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840" y="1376682"/>
            <a:ext cx="9367890" cy="1408078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Text on first level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60551" y="6596784"/>
            <a:ext cx="287228" cy="13853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900">
                <a:solidFill>
                  <a:srgbClr val="ADABA1"/>
                </a:solidFill>
              </a:rPr>
              <a:pPr algn="r"/>
              <a:t>‹#›</a:t>
            </a:fld>
            <a:endParaRPr lang="en-US" sz="900" dirty="0">
              <a:solidFill>
                <a:srgbClr val="ADABA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71464" y="917440"/>
            <a:ext cx="9125694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rot="16200000">
            <a:off x="144381" y="827726"/>
            <a:ext cx="182604" cy="0"/>
          </a:xfrm>
          <a:prstGeom prst="line">
            <a:avLst/>
          </a:prstGeom>
          <a:noFill/>
          <a:ln w="76200">
            <a:solidFill>
              <a:srgbClr val="B42100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 rot="16200000">
            <a:off x="191478" y="852338"/>
            <a:ext cx="136557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</p:spPr>
        <p:txBody>
          <a:bodyPr lIns="95793" tIns="47896" rIns="95793" bIns="47896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2" name="Group 30"/>
          <p:cNvGrpSpPr>
            <a:grpSpLocks/>
          </p:cNvGrpSpPr>
          <p:nvPr userDrawn="1"/>
        </p:nvGrpSpPr>
        <p:grpSpPr bwMode="auto">
          <a:xfrm>
            <a:off x="8955240" y="911089"/>
            <a:ext cx="453952" cy="69866"/>
            <a:chOff x="5208" y="545"/>
            <a:chExt cx="264" cy="44"/>
          </a:xfrm>
        </p:grpSpPr>
        <p:sp>
          <p:nvSpPr>
            <p:cNvPr id="16" name="Rectangle 17"/>
            <p:cNvSpPr>
              <a:spLocks noChangeArrowheads="1"/>
            </p:cNvSpPr>
            <p:nvPr userDrawn="1"/>
          </p:nvSpPr>
          <p:spPr bwMode="auto">
            <a:xfrm rot="10800000" flipH="1" flipV="1">
              <a:off x="5208" y="545"/>
              <a:ext cx="264" cy="44"/>
            </a:xfrm>
            <a:prstGeom prst="rect">
              <a:avLst/>
            </a:prstGeom>
            <a:solidFill>
              <a:srgbClr val="B42100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altLang="zh-CN" sz="1000" b="0">
                <a:solidFill>
                  <a:schemeClr val="bg1"/>
                </a:solidFill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 userDrawn="1"/>
          </p:nvSpPr>
          <p:spPr bwMode="auto">
            <a:xfrm rot="10800000">
              <a:off x="5208" y="545"/>
              <a:ext cx="240" cy="27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ffectLst/>
          </p:spPr>
          <p:txBody>
            <a:bodyPr rot="10800000" anchor="ctr"/>
            <a:lstStyle/>
            <a:p>
              <a:pPr algn="r">
                <a:defRPr/>
              </a:pPr>
              <a:endParaRPr lang="en-US" altLang="zh-CN" sz="200" b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704596" y="6505766"/>
            <a:ext cx="495221" cy="1651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85000"/>
              <a:buFontTx/>
              <a:buChar char="-"/>
              <a:defRPr sz="800" b="0" smtClean="0">
                <a:solidFill>
                  <a:srgbClr val="93763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- </a:t>
            </a:r>
            <a:fld id="{D196C2D1-191C-4448-BECC-17644327C25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 -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264840" y="296863"/>
            <a:ext cx="9368110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117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3" r:id="rId5"/>
  </p:sldLayoutIdLst>
  <p:hf sldNum="0" hdr="0" ftr="0" dt="0"/>
  <p:txStyles>
    <p:titleStyle>
      <a:lvl1pPr marL="0" indent="0" algn="l" defTabSz="957925" rtl="0" eaLnBrk="1" latinLnBrk="0" hangingPunct="1">
        <a:lnSpc>
          <a:spcPct val="90000"/>
        </a:lnSpc>
        <a:spcBef>
          <a:spcPct val="0"/>
        </a:spcBef>
        <a:buNone/>
        <a:defRPr sz="2500" b="0" kern="1200" baseline="0">
          <a:solidFill>
            <a:schemeClr val="tx1"/>
          </a:solidFill>
          <a:latin typeface="Palatino Linotype" panose="02040502050505030304" pitchFamily="18" charset="0"/>
          <a:ea typeface="+mj-ea"/>
          <a:cs typeface="Arial" pitchFamily="34" charset="0"/>
        </a:defRPr>
      </a:lvl1pPr>
    </p:titleStyle>
    <p:bodyStyle>
      <a:lvl1pPr marL="188568" indent="-188568" algn="l" defTabSz="957925" rtl="0" eaLnBrk="1" latinLnBrk="0" hangingPunct="1">
        <a:lnSpc>
          <a:spcPct val="90000"/>
        </a:lnSpc>
        <a:spcBef>
          <a:spcPts val="1467"/>
        </a:spcBef>
        <a:buClr>
          <a:schemeClr val="bg2"/>
        </a:buClr>
        <a:buSzPct val="100000"/>
        <a:buFont typeface="Arial" pitchFamily="34" charset="0"/>
        <a:buChar char="■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1pPr>
      <a:lvl2pPr marL="325695" indent="-134110" algn="l" defTabSz="957925" rtl="0" eaLnBrk="1" latinLnBrk="0" hangingPunct="1">
        <a:lnSpc>
          <a:spcPct val="90000"/>
        </a:lnSpc>
        <a:spcBef>
          <a:spcPts val="943"/>
        </a:spcBef>
        <a:buClr>
          <a:schemeClr val="bg2"/>
        </a:buClr>
        <a:buFont typeface="Arial" pitchFamily="34" charset="0"/>
        <a:buChar char="•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2pPr>
      <a:lvl3pPr marL="512905" indent="-188568" algn="l" defTabSz="957925" rtl="0" eaLnBrk="1" latinLnBrk="0" hangingPunct="1">
        <a:lnSpc>
          <a:spcPct val="90000"/>
        </a:lnSpc>
        <a:spcBef>
          <a:spcPts val="629"/>
        </a:spcBef>
        <a:buClr>
          <a:schemeClr val="bg2"/>
        </a:buClr>
        <a:buFont typeface="Arial" pitchFamily="34" charset="0"/>
        <a:buChar char="–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3pPr>
      <a:lvl4pPr marL="663759" indent="-143689" algn="l" defTabSz="957925" rtl="0" eaLnBrk="1" latinLnBrk="0" hangingPunct="1">
        <a:lnSpc>
          <a:spcPct val="90000"/>
        </a:lnSpc>
        <a:spcBef>
          <a:spcPts val="210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4pPr>
      <a:lvl5pPr marL="807071" indent="-143312" algn="l" defTabSz="957925" rtl="0" eaLnBrk="1" latinLnBrk="0" hangingPunct="1">
        <a:lnSpc>
          <a:spcPct val="90000"/>
        </a:lnSpc>
        <a:spcBef>
          <a:spcPts val="105"/>
        </a:spcBef>
        <a:buClr>
          <a:schemeClr val="bg2"/>
        </a:buClr>
        <a:buFont typeface="Arial" pitchFamily="34" charset="0"/>
        <a:buChar char="-"/>
        <a:defRPr sz="1700" kern="1200">
          <a:solidFill>
            <a:schemeClr val="tx1"/>
          </a:solidFill>
          <a:latin typeface="Palatino Linotype" panose="02040502050505030304" pitchFamily="18" charset="0"/>
          <a:ea typeface="+mn-ea"/>
          <a:cs typeface="Arial" pitchFamily="34" charset="0"/>
        </a:defRPr>
      </a:lvl5pPr>
      <a:lvl6pPr marL="2634295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7821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think-cell Slide" r:id="rId5" imgW="465" imgH="457" progId="TCLayout.ActiveDocument.1">
                  <p:embed/>
                </p:oleObj>
              </mc:Choice>
              <mc:Fallback>
                <p:oleObj name="think-cell Slide" r:id="rId5" imgW="465" imgH="45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5158" y="5756784"/>
            <a:ext cx="7747388" cy="553998"/>
          </a:xfrm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姜一鸣（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金融科技），刘然（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金融科技），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Victoria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企业管理）</a:t>
            </a:r>
            <a:endParaRPr 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265158" y="5074613"/>
            <a:ext cx="4297888" cy="27699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2025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4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幻觉评测与分析</a:t>
            </a:r>
            <a:br>
              <a:rPr lang="en-US" altLang="zh-CN" sz="4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379698" y="3033750"/>
            <a:ext cx="9361046" cy="346249"/>
          </a:xfrm>
        </p:spPr>
        <p:txBody>
          <a:bodyPr/>
          <a:lstStyle/>
          <a:p>
            <a:r>
              <a:rPr lang="en-US" altLang="zh-CN" sz="2500" b="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25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流畅合理超过事实真实、幻觉严重</a:t>
            </a:r>
            <a:endParaRPr lang="en-US" sz="25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研究结果（幻觉率）</a:t>
            </a:r>
            <a:endParaRPr 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C84CE17A-F018-4339-8390-8617F98BC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10542"/>
            <a:ext cx="9904413" cy="1414916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BBDDA09E-3EAB-4E70-B838-246FD9919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330312"/>
            <a:ext cx="9904413" cy="1414916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F0293F09-FE12-451B-9E1F-5886DDB13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3647436"/>
            <a:ext cx="9904413" cy="1414916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C1CD01AB-232B-44C7-9E61-41247606D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967206"/>
            <a:ext cx="9904413" cy="141491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FF2588B-811A-435A-8B7D-9683FDDA4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80" y="6424225"/>
            <a:ext cx="935525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编码者间一致性检验：</a:t>
            </a:r>
            <a:r>
              <a:rPr kumimoji="0" lang="en-US" altLang="zh-CN" sz="180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-chat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Cohen’s </a:t>
            </a:r>
            <a:r>
              <a:rPr kumimoji="0" lang="el-GR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κ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1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-reasoner</a:t>
            </a:r>
            <a:r>
              <a:rPr lang="zh-CN" altLang="en-US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Cohen’s </a:t>
            </a:r>
            <a:r>
              <a:rPr kumimoji="0" lang="el-GR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κ 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0.802</a:t>
            </a: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90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研究结果（结果可用性）</a:t>
            </a:r>
            <a:endParaRPr lang="en-US" dirty="0"/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027106DD-B471-4775-8712-9E3F7A6A6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1" y="1034342"/>
            <a:ext cx="9904413" cy="1414916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28521BC3-62FE-40A7-B1A8-C12DAEC8B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1" y="2374918"/>
            <a:ext cx="9904413" cy="1414916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34DCBB31-30CE-47EF-B30C-39DF4134E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531" y="3707066"/>
            <a:ext cx="9904413" cy="141491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47A35B37-556B-40A7-B7BF-BCEE47D78D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4532" y="5117788"/>
            <a:ext cx="9904413" cy="14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研究结果（历史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论文检索场景下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词云）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8EA53F0-23EB-4791-857C-A0CC349844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0" t="8559" r="8560" b="8559"/>
          <a:stretch/>
        </p:blipFill>
        <p:spPr>
          <a:xfrm>
            <a:off x="272182" y="1199860"/>
            <a:ext cx="4428493" cy="23052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6AD15DC-BE60-4F6C-B19C-47FD61B9BE62}"/>
              </a:ext>
            </a:extLst>
          </p:cNvPr>
          <p:cNvSpPr/>
          <p:nvPr/>
        </p:nvSpPr>
        <p:spPr>
          <a:xfrm>
            <a:off x="78840" y="3370387"/>
            <a:ext cx="4828455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Qwen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评测下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-chat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论文检索词云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0D87E9E-4F0F-43D5-8598-7AD369D10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10014" r="9650" b="9286"/>
          <a:stretch/>
        </p:blipFill>
        <p:spPr>
          <a:xfrm>
            <a:off x="4900655" y="1197546"/>
            <a:ext cx="4536504" cy="230987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81F9900-9B83-4E28-9C6A-234BF71E66DA}"/>
              </a:ext>
            </a:extLst>
          </p:cNvPr>
          <p:cNvSpPr/>
          <p:nvPr/>
        </p:nvSpPr>
        <p:spPr>
          <a:xfrm>
            <a:off x="4679085" y="3386421"/>
            <a:ext cx="5076564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ChatGLM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评测下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-chat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论文检索词云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4AE3F25-C809-44BC-B7CB-76C73E3CA7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1" t="10014" r="8922" b="9286"/>
          <a:stretch/>
        </p:blipFill>
        <p:spPr>
          <a:xfrm>
            <a:off x="278304" y="3981574"/>
            <a:ext cx="4422372" cy="225175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52F82A9-B85B-42B1-92B0-426FE612BA5F}"/>
              </a:ext>
            </a:extLst>
          </p:cNvPr>
          <p:cNvSpPr/>
          <p:nvPr/>
        </p:nvSpPr>
        <p:spPr>
          <a:xfrm>
            <a:off x="-51855" y="6166979"/>
            <a:ext cx="5076563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Qwen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评测下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-reasoner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论文检索词云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3306B88-7160-4A8A-A818-43706E982F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2" t="9276" r="10013" b="10012"/>
          <a:stretch/>
        </p:blipFill>
        <p:spPr>
          <a:xfrm>
            <a:off x="4946606" y="3961267"/>
            <a:ext cx="4490553" cy="231284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4F30EB9-76D2-4982-B3EA-A4BDB30778E8}"/>
              </a:ext>
            </a:extLst>
          </p:cNvPr>
          <p:cNvSpPr/>
          <p:nvPr/>
        </p:nvSpPr>
        <p:spPr>
          <a:xfrm>
            <a:off x="4576021" y="6166979"/>
            <a:ext cx="5417775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ChatGLM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评测下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-reasoner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论文检索词云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D056CB-A0D6-49A5-8224-9CCFE0CA9A3D}"/>
              </a:ext>
            </a:extLst>
          </p:cNvPr>
          <p:cNvSpPr/>
          <p:nvPr/>
        </p:nvSpPr>
        <p:spPr>
          <a:xfrm>
            <a:off x="379698" y="2783059"/>
            <a:ext cx="2664295" cy="502719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A7F7DA-CAD4-45D7-A74A-602E9A8253DC}"/>
              </a:ext>
            </a:extLst>
          </p:cNvPr>
          <p:cNvSpPr/>
          <p:nvPr/>
        </p:nvSpPr>
        <p:spPr>
          <a:xfrm>
            <a:off x="595722" y="5338006"/>
            <a:ext cx="2448271" cy="381432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BAE70C-D1DB-4314-850F-0239EF550E4C}"/>
              </a:ext>
            </a:extLst>
          </p:cNvPr>
          <p:cNvSpPr/>
          <p:nvPr/>
        </p:nvSpPr>
        <p:spPr>
          <a:xfrm>
            <a:off x="5240238" y="4653930"/>
            <a:ext cx="2232248" cy="381432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D69584-86CF-41D4-A6F6-9B7407B2D5BD}"/>
              </a:ext>
            </a:extLst>
          </p:cNvPr>
          <p:cNvSpPr/>
          <p:nvPr/>
        </p:nvSpPr>
        <p:spPr>
          <a:xfrm>
            <a:off x="5052660" y="1805237"/>
            <a:ext cx="3643962" cy="611186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83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06DE-24C7-D28A-AF07-392ECB90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AD110-0CD9-28EE-FEEC-055E09D9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幻觉的领域异质性解析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FDD7A2-7129-9C67-2A3E-D6C5010CCF20}"/>
              </a:ext>
            </a:extLst>
          </p:cNvPr>
          <p:cNvSpPr/>
          <p:nvPr/>
        </p:nvSpPr>
        <p:spPr>
          <a:xfrm>
            <a:off x="222601" y="1045786"/>
            <a:ext cx="9159895" cy="633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813E63-EC41-6B94-7E6A-644B0C0C37FF}"/>
              </a:ext>
            </a:extLst>
          </p:cNvPr>
          <p:cNvSpPr txBox="1"/>
          <p:nvPr/>
        </p:nvSpPr>
        <p:spPr>
          <a:xfrm>
            <a:off x="264840" y="1058043"/>
            <a:ext cx="9088498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逻辑推理</a:t>
            </a:r>
            <a:r>
              <a:rPr lang="zh-CN" altLang="en-US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（如数学、推理题）的幻觉率极低，而</a:t>
            </a:r>
            <a:r>
              <a:rPr lang="zh-CN" altLang="en-US" sz="16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信息检索依赖型</a:t>
            </a:r>
            <a:r>
              <a:rPr lang="zh-CN" altLang="en-US" sz="16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（如论文出处、历史细节）的幻觉率较高。</a:t>
            </a: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5CB868AE-A8B6-D315-DE9D-029FF6846C77}"/>
              </a:ext>
            </a:extLst>
          </p:cNvPr>
          <p:cNvSpPr/>
          <p:nvPr/>
        </p:nvSpPr>
        <p:spPr>
          <a:xfrm>
            <a:off x="3450668" y="1796335"/>
            <a:ext cx="4243630" cy="4416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高幻觉领域：论文检索、历史细节（事实类）</a:t>
            </a: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7A3446C5-5E86-8EDD-91ED-95AA54EC4157}"/>
              </a:ext>
            </a:extLst>
          </p:cNvPr>
          <p:cNvSpPr/>
          <p:nvPr/>
        </p:nvSpPr>
        <p:spPr>
          <a:xfrm>
            <a:off x="222600" y="1796335"/>
            <a:ext cx="3217437" cy="441607"/>
          </a:xfrm>
          <a:prstGeom prst="rect">
            <a:avLst/>
          </a:prstGeom>
          <a:solidFill>
            <a:schemeClr val="bg2"/>
          </a:solidFill>
          <a:ln w="635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知识的性质与信息检索的依赖程度</a:t>
            </a:r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id="{ABA3765D-F851-23B6-608A-32FFD0FA55D2}"/>
              </a:ext>
            </a:extLst>
          </p:cNvPr>
          <p:cNvSpPr/>
          <p:nvPr/>
        </p:nvSpPr>
        <p:spPr>
          <a:xfrm>
            <a:off x="3440036" y="4428347"/>
            <a:ext cx="4254261" cy="43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低幻觉领域：逻辑推理、数学（逻辑类）</a:t>
            </a:r>
          </a:p>
        </p:txBody>
      </p:sp>
      <p:sp>
        <p:nvSpPr>
          <p:cNvPr id="27" name="文本框 15">
            <a:extLst>
              <a:ext uri="{FF2B5EF4-FFF2-40B4-BE49-F238E27FC236}">
                <a16:creationId xmlns:a16="http://schemas.microsoft.com/office/drawing/2014/main" id="{97F197EF-A403-67C0-E1BB-A63E9D6BB0E8}"/>
              </a:ext>
            </a:extLst>
          </p:cNvPr>
          <p:cNvSpPr txBox="1"/>
          <p:nvPr/>
        </p:nvSpPr>
        <p:spPr>
          <a:xfrm>
            <a:off x="-213534" y="4966930"/>
            <a:ext cx="9705916" cy="1631216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lvl="1"/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知识是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内建的、具有高度结构化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的。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幻觉极低的领域：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逻辑推理、微积分证明、几何推理。</a:t>
            </a:r>
            <a:endParaRPr lang="en-US" altLang="zh-CN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821863" lvl="1" indent="-34290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幻觉根源的缺失：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答案依赖于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模型内部对逻辑规则的掌握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推理链条的自洽性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。这些知识在训练数据中具有高度的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一致性和重复性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marL="821863" lvl="1" indent="-34290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模型优势：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-reasoner 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等模型在训练阶段可能特别强化了对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逻辑、数学等结构化信息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的处理能力，能形成稳固的内部“逻辑世界”，因此在推理链条上不易出错。</a:t>
            </a:r>
          </a:p>
          <a:p>
            <a:pPr marL="821863" lvl="1" indent="-34290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本质：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它们本质上是在执行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算法过程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，而非</a:t>
            </a:r>
            <a:r>
              <a:rPr lang="zh-CN" altLang="en-US" sz="1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外部信息检索</a:t>
            </a:r>
            <a:r>
              <a:rPr lang="zh-CN" altLang="en-US" sz="14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sz="15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55E4AD58-00AD-0D61-530F-812C8C362858}"/>
              </a:ext>
            </a:extLst>
          </p:cNvPr>
          <p:cNvSpPr txBox="1"/>
          <p:nvPr/>
        </p:nvSpPr>
        <p:spPr>
          <a:xfrm>
            <a:off x="222600" y="2090967"/>
            <a:ext cx="9130738" cy="101566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endParaRPr lang="en-US" altLang="zh-CN" sz="15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知识具有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高离散性、高时效性或低频性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的特点，且答案通常是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唯一的、具体的外部事实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5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论文</a:t>
            </a:r>
            <a:r>
              <a:rPr lang="en-US" altLang="zh-CN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法律</a:t>
            </a:r>
            <a:r>
              <a:rPr lang="en-US" altLang="zh-CN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部分事实类问题： 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答案通常是某个期刊名、作者名、法律条文编号、精确年份等。模型需要依赖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精确的外部信息检索（</a:t>
            </a:r>
            <a:r>
              <a:rPr lang="en-US" altLang="zh-CN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RAG/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知识库）。</a:t>
            </a:r>
          </a:p>
        </p:txBody>
      </p:sp>
      <p:sp>
        <p:nvSpPr>
          <p:cNvPr id="31" name="文本框 24">
            <a:extLst>
              <a:ext uri="{FF2B5EF4-FFF2-40B4-BE49-F238E27FC236}">
                <a16:creationId xmlns:a16="http://schemas.microsoft.com/office/drawing/2014/main" id="{EEAC0723-7905-2B8F-E924-AD34F9D01F1D}"/>
              </a:ext>
            </a:extLst>
          </p:cNvPr>
          <p:cNvSpPr txBox="1"/>
          <p:nvPr/>
        </p:nvSpPr>
        <p:spPr>
          <a:xfrm>
            <a:off x="551074" y="3057557"/>
            <a:ext cx="8937636" cy="120032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幻觉根源：</a:t>
            </a:r>
            <a:endParaRPr lang="en-US" altLang="zh-CN" sz="16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检索失败或偏差：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检索系统未能找到完全匹配的权威信息。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模型虚构与润色：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模型在检索结果不足时，为了保持文本</a:t>
            </a: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流畅性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（“高流畅度下的低真实性”），会虚构出不存在的期刊（如虚构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DOI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、虚构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ID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）、错误的作者信息或年份来填补空白，尤其是在“论文”领域。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知识时效性： </a:t>
            </a:r>
            <a:r>
              <a:rPr lang="zh-CN" altLang="en-US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历史或法律在解释、适用细节上的差异或变动，容易导致不精确。</a:t>
            </a: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4387C5A6-5C20-4518-A8AA-A13EE088949F}"/>
              </a:ext>
            </a:extLst>
          </p:cNvPr>
          <p:cNvSpPr/>
          <p:nvPr/>
        </p:nvSpPr>
        <p:spPr>
          <a:xfrm>
            <a:off x="219423" y="4428347"/>
            <a:ext cx="3217437" cy="441607"/>
          </a:xfrm>
          <a:prstGeom prst="rect">
            <a:avLst/>
          </a:prstGeom>
          <a:solidFill>
            <a:schemeClr val="bg2"/>
          </a:solidFill>
          <a:ln w="6350" cap="flat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知识的性质与信息检索的依赖程度</a:t>
            </a:r>
          </a:p>
        </p:txBody>
      </p:sp>
    </p:spTree>
    <p:extLst>
      <p:ext uri="{BB962C8B-B14F-4D97-AF65-F5344CB8AC3E}">
        <p14:creationId xmlns:p14="http://schemas.microsoft.com/office/powerpoint/2010/main" val="26623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研究结论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51829D-E3BF-6066-FD3C-F4F2463ADB6E}"/>
              </a:ext>
            </a:extLst>
          </p:cNvPr>
          <p:cNvSpPr/>
          <p:nvPr/>
        </p:nvSpPr>
        <p:spPr>
          <a:xfrm>
            <a:off x="394772" y="1214950"/>
            <a:ext cx="474898" cy="2192311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核心研究结论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A2676A-2F9C-A13E-4F39-934BA88955A9}"/>
              </a:ext>
            </a:extLst>
          </p:cNvPr>
          <p:cNvSpPr/>
          <p:nvPr/>
        </p:nvSpPr>
        <p:spPr>
          <a:xfrm>
            <a:off x="386125" y="3809302"/>
            <a:ext cx="474898" cy="2259534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用户使用注意事项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8FCB96A8-1339-EF32-42C8-DE8D0FB8F572}"/>
              </a:ext>
            </a:extLst>
          </p:cNvPr>
          <p:cNvSpPr/>
          <p:nvPr/>
        </p:nvSpPr>
        <p:spPr>
          <a:xfrm>
            <a:off x="959798" y="1214951"/>
            <a:ext cx="1501090" cy="670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幻觉的领域</a:t>
            </a:r>
            <a:endParaRPr lang="en-US" altLang="zh-CN" sz="17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聚焦性</a:t>
            </a: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80B72635-DD17-B23B-F603-AD06E856342E}"/>
              </a:ext>
            </a:extLst>
          </p:cNvPr>
          <p:cNvSpPr/>
          <p:nvPr/>
        </p:nvSpPr>
        <p:spPr>
          <a:xfrm>
            <a:off x="959798" y="2930579"/>
            <a:ext cx="1521038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模型表现差异</a:t>
            </a: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2D51F5D2-D510-1ADC-FAC0-422AB2864306}"/>
              </a:ext>
            </a:extLst>
          </p:cNvPr>
          <p:cNvSpPr/>
          <p:nvPr/>
        </p:nvSpPr>
        <p:spPr>
          <a:xfrm>
            <a:off x="959798" y="2169730"/>
            <a:ext cx="1508132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幻觉的本质</a:t>
            </a:r>
          </a:p>
        </p:txBody>
      </p:sp>
      <p:sp>
        <p:nvSpPr>
          <p:cNvPr id="8" name="矩形 8">
            <a:extLst>
              <a:ext uri="{FF2B5EF4-FFF2-40B4-BE49-F238E27FC236}">
                <a16:creationId xmlns:a16="http://schemas.microsoft.com/office/drawing/2014/main" id="{ED38716E-9CA8-0FF7-843E-9AE88DB6A67D}"/>
              </a:ext>
            </a:extLst>
          </p:cNvPr>
          <p:cNvSpPr/>
          <p:nvPr/>
        </p:nvSpPr>
        <p:spPr>
          <a:xfrm>
            <a:off x="914092" y="3803277"/>
            <a:ext cx="1508132" cy="6111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用于生成结构和思路</a:t>
            </a:r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id="{A73CDA93-A9BA-03F5-414F-9C18C9B58C21}"/>
              </a:ext>
            </a:extLst>
          </p:cNvPr>
          <p:cNvSpPr/>
          <p:nvPr/>
        </p:nvSpPr>
        <p:spPr>
          <a:xfrm>
            <a:off x="914092" y="5607550"/>
            <a:ext cx="1508132" cy="4496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坚持核验</a:t>
            </a: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3721CBD2-038E-2AE7-8E12-88EB17F3AD11}"/>
              </a:ext>
            </a:extLst>
          </p:cNvPr>
          <p:cNvSpPr/>
          <p:nvPr/>
        </p:nvSpPr>
        <p:spPr>
          <a:xfrm>
            <a:off x="914092" y="4652749"/>
            <a:ext cx="1508132" cy="7165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7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避免用于精确信息检索</a:t>
            </a:r>
          </a:p>
        </p:txBody>
      </p:sp>
      <p:sp>
        <p:nvSpPr>
          <p:cNvPr id="11" name="文本框 15">
            <a:extLst>
              <a:ext uri="{FF2B5EF4-FFF2-40B4-BE49-F238E27FC236}">
                <a16:creationId xmlns:a16="http://schemas.microsoft.com/office/drawing/2014/main" id="{2663B1F8-7F64-C0BB-B5C4-605C0E00449A}"/>
              </a:ext>
            </a:extLst>
          </p:cNvPr>
          <p:cNvSpPr txBox="1"/>
          <p:nvPr/>
        </p:nvSpPr>
        <p:spPr>
          <a:xfrm>
            <a:off x="2583815" y="3831871"/>
            <a:ext cx="6795767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强烈推荐</a:t>
            </a:r>
            <a:r>
              <a:rPr lang="en-US" altLang="zh-CN" sz="15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模型用于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逻辑推理、数学计算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文案结构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等需要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逻辑自洽性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5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流畅表达</a:t>
            </a:r>
            <a:r>
              <a:rPr lang="zh-CN" altLang="en-US" sz="15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的任务。</a:t>
            </a:r>
          </a:p>
        </p:txBody>
      </p:sp>
      <p:sp>
        <p:nvSpPr>
          <p:cNvPr id="12" name="文本框 17">
            <a:extLst>
              <a:ext uri="{FF2B5EF4-FFF2-40B4-BE49-F238E27FC236}">
                <a16:creationId xmlns:a16="http://schemas.microsoft.com/office/drawing/2014/main" id="{E15D591E-C051-C5FE-1DCE-682C1407743C}"/>
              </a:ext>
            </a:extLst>
          </p:cNvPr>
          <p:cNvSpPr txBox="1"/>
          <p:nvPr/>
        </p:nvSpPr>
        <p:spPr>
          <a:xfrm>
            <a:off x="2535408" y="4685982"/>
            <a:ext cx="6649655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必须警惕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在需要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精确、细致的外部事实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（尤其是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论文出处、法律条文引用、具体历史细节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）时，模型可能存在的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虚构幻觉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228F8567-A4A4-DC73-CA14-07651FDCF0A4}"/>
              </a:ext>
            </a:extLst>
          </p:cNvPr>
          <p:cNvSpPr txBox="1"/>
          <p:nvPr/>
        </p:nvSpPr>
        <p:spPr>
          <a:xfrm>
            <a:off x="2514354" y="5540092"/>
            <a:ext cx="6795767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凡是涉及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引用、数据、人名、机构名、年份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等关键事实信息，用户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必须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对照权威来源进行二次核验，不可盲目相信模型输出。</a:t>
            </a:r>
            <a:endParaRPr lang="en-US" altLang="zh-CN" sz="1500" b="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D1B9FDD6-28BC-5D39-494C-8B61C19A6D39}"/>
              </a:ext>
            </a:extLst>
          </p:cNvPr>
          <p:cNvSpPr txBox="1"/>
          <p:nvPr/>
        </p:nvSpPr>
        <p:spPr>
          <a:xfrm>
            <a:off x="2467930" y="1228043"/>
            <a:ext cx="6934688" cy="78483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幻觉问题具有明显的领域异质性。在需要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精确引用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外部知识依赖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的领域（如论文、事实细节、历史），幻觉现象更为普遍和严重；而在依赖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内部逻辑结构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数学规则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的领域（如逻辑、数学），幻觉率极低。</a:t>
            </a:r>
          </a:p>
        </p:txBody>
      </p:sp>
      <p:sp>
        <p:nvSpPr>
          <p:cNvPr id="15" name="文本框 22">
            <a:extLst>
              <a:ext uri="{FF2B5EF4-FFF2-40B4-BE49-F238E27FC236}">
                <a16:creationId xmlns:a16="http://schemas.microsoft.com/office/drawing/2014/main" id="{6481E446-D3DD-E0B7-C1AA-78415F84AEAF}"/>
              </a:ext>
            </a:extLst>
          </p:cNvPr>
          <p:cNvSpPr txBox="1"/>
          <p:nvPr/>
        </p:nvSpPr>
        <p:spPr>
          <a:xfrm>
            <a:off x="2490966" y="2116778"/>
            <a:ext cx="6888616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模型幻觉是“高流畅度下的低真实性”。模型倾向于编造信息以维持其回答的完整性和流畅性，而非承认知识边界或检索失败。</a:t>
            </a:r>
          </a:p>
        </p:txBody>
      </p:sp>
      <p:sp>
        <p:nvSpPr>
          <p:cNvPr id="16" name="文本框 24">
            <a:extLst>
              <a:ext uri="{FF2B5EF4-FFF2-40B4-BE49-F238E27FC236}">
                <a16:creationId xmlns:a16="http://schemas.microsoft.com/office/drawing/2014/main" id="{3AAE217F-F285-6327-3AC2-D1E3B02A8712}"/>
              </a:ext>
            </a:extLst>
          </p:cNvPr>
          <p:cNvSpPr txBox="1"/>
          <p:nvPr/>
        </p:nvSpPr>
        <p:spPr>
          <a:xfrm>
            <a:off x="2467929" y="2911800"/>
            <a:ext cx="7041711" cy="55399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模型的不同版本和类型（如</a:t>
            </a:r>
            <a:r>
              <a:rPr lang="en-US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-Reasoner vs </a:t>
            </a:r>
            <a:r>
              <a:rPr lang="en-US" sz="15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-Chat）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在某些特定任务上的幻觉率和得分有所不同，体现了不同模型在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知识融合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15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推理能力</a:t>
            </a:r>
            <a:r>
              <a:rPr lang="zh-CN" altLang="en-US" sz="15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上的侧重点。</a:t>
            </a:r>
          </a:p>
        </p:txBody>
      </p:sp>
    </p:spTree>
    <p:extLst>
      <p:ext uri="{BB962C8B-B14F-4D97-AF65-F5344CB8AC3E}">
        <p14:creationId xmlns:p14="http://schemas.microsoft.com/office/powerpoint/2010/main" val="354759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附录：项目架构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B1DF-3DA1-45C6-8DB6-9C4C71F50F49}"/>
              </a:ext>
            </a:extLst>
          </p:cNvPr>
          <p:cNvSpPr txBox="1"/>
          <p:nvPr/>
        </p:nvSpPr>
        <p:spPr>
          <a:xfrm>
            <a:off x="264840" y="1053530"/>
            <a:ext cx="9218764" cy="56477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├ </a:t>
            </a:r>
            <a:r>
              <a:rPr lang="zh-CN" altLang="en-US" dirty="0">
                <a:latin typeface="Consolas" panose="020B0609020204030204" pitchFamily="49" charset="0"/>
              </a:rPr>
              <a:t>逻辑类问题</a:t>
            </a:r>
            <a:r>
              <a:rPr lang="en-US" altLang="zh-CN" dirty="0">
                <a:latin typeface="Consolas" panose="020B0609020204030204" pitchFamily="49" charset="0"/>
              </a:rPr>
              <a:t>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├ </a:t>
            </a:r>
            <a:r>
              <a:rPr lang="zh-CN" altLang="en-US" dirty="0">
                <a:latin typeface="Consolas" panose="020B0609020204030204" pitchFamily="49" charset="0"/>
              </a:rPr>
              <a:t>事实类</a:t>
            </a:r>
            <a:r>
              <a:rPr lang="en-US" altLang="zh-CN" dirty="0">
                <a:latin typeface="Consolas" panose="020B0609020204030204" pitchFamily="49" charset="0"/>
              </a:rPr>
              <a:t>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├ ...</a:t>
            </a:r>
            <a:endParaRPr lang="en-US" altLang="zh-CN" dirty="0"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├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-chat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├ </a:t>
            </a:r>
            <a:r>
              <a:rPr lang="zh-CN" altLang="en-US" dirty="0">
                <a:latin typeface="Consolas" panose="020B0609020204030204" pitchFamily="49" charset="0"/>
              </a:rPr>
              <a:t>逻辑类问题</a:t>
            </a:r>
            <a:r>
              <a:rPr lang="en-US" altLang="zh-CN" dirty="0">
                <a:latin typeface="Consolas" panose="020B0609020204030204" pitchFamily="49" charset="0"/>
              </a:rPr>
              <a:t>_deepseek.xlsx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├ </a:t>
            </a:r>
            <a:r>
              <a:rPr lang="zh-CN" altLang="en-US" dirty="0">
                <a:latin typeface="Consolas" panose="020B0609020204030204" pitchFamily="49" charset="0"/>
              </a:rPr>
              <a:t>事实类问题</a:t>
            </a:r>
            <a:r>
              <a:rPr lang="en-US" altLang="zh-CN" dirty="0">
                <a:latin typeface="Consolas" panose="020B0609020204030204" pitchFamily="49" charset="0"/>
              </a:rPr>
              <a:t>_deepseek.xlsx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├ ...</a:t>
            </a:r>
            <a:endParaRPr lang="en-US" altLang="zh-CN" dirty="0"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|	├ </a:t>
            </a:r>
            <a:r>
              <a:rPr lang="en-US" altLang="zh-CN" dirty="0" err="1">
                <a:latin typeface="Consolas" panose="020B0609020204030204" pitchFamily="49" charset="0"/>
              </a:rPr>
              <a:t>chatglm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|	|    ├ </a:t>
            </a:r>
            <a:r>
              <a:rPr lang="zh-CN" altLang="en-US" dirty="0">
                <a:latin typeface="Consolas" panose="020B0609020204030204" pitchFamily="49" charset="0"/>
              </a:rPr>
              <a:t>逻辑类问题</a:t>
            </a:r>
            <a:r>
              <a:rPr lang="en-US" altLang="zh-CN" dirty="0">
                <a:latin typeface="Consolas" panose="020B0609020204030204" pitchFamily="49" charset="0"/>
              </a:rPr>
              <a:t>_deepseek_checked.xlsx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|    ├ </a:t>
            </a:r>
            <a:r>
              <a:rPr lang="zh-CN" altLang="en-US" dirty="0">
                <a:latin typeface="Consolas" panose="020B0609020204030204" pitchFamily="49" charset="0"/>
              </a:rPr>
              <a:t>事实类问题</a:t>
            </a:r>
            <a:r>
              <a:rPr lang="en-US" altLang="zh-CN" dirty="0">
                <a:latin typeface="Consolas" panose="020B0609020204030204" pitchFamily="49" charset="0"/>
              </a:rPr>
              <a:t>_deepseek_checked.xlsx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|    └ ...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|	└ </a:t>
            </a:r>
            <a:r>
              <a:rPr lang="en-US" altLang="zh-CN" dirty="0" err="1">
                <a:latin typeface="Consolas" panose="020B0609020204030204" pitchFamily="49" charset="0"/>
              </a:rPr>
              <a:t>qwen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|	     └ ...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└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-reasoner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├ ...</a:t>
            </a:r>
            <a:endParaRPr lang="en-US" altLang="zh-CN" dirty="0">
              <a:effectLst/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├ </a:t>
            </a:r>
            <a:r>
              <a:rPr lang="en-US" altLang="zh-CN" dirty="0" err="1">
                <a:latin typeface="Consolas" panose="020B0609020204030204" pitchFamily="49" charset="0"/>
              </a:rPr>
              <a:t>chatglm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|    └ ...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└ </a:t>
            </a:r>
            <a:r>
              <a:rPr lang="en-US" altLang="zh-CN" dirty="0" err="1">
                <a:latin typeface="Consolas" panose="020B0609020204030204" pitchFamily="49" charset="0"/>
              </a:rPr>
              <a:t>qwen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     └ ...</a:t>
            </a:r>
          </a:p>
        </p:txBody>
      </p:sp>
    </p:spTree>
    <p:extLst>
      <p:ext uri="{BB962C8B-B14F-4D97-AF65-F5344CB8AC3E}">
        <p14:creationId xmlns:p14="http://schemas.microsoft.com/office/powerpoint/2010/main" val="193398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</a:t>
            </a:r>
            <a:r>
              <a:rPr lang="en-US" altLang="zh-CN" dirty="0"/>
              <a:t>LLM</a:t>
            </a:r>
            <a:r>
              <a:rPr lang="zh-CN" altLang="en-US" dirty="0"/>
              <a:t>调用示例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B1DF-3DA1-45C6-8DB6-9C4C71F50F49}"/>
              </a:ext>
            </a:extLst>
          </p:cNvPr>
          <p:cNvSpPr txBox="1"/>
          <p:nvPr/>
        </p:nvSpPr>
        <p:spPr>
          <a:xfrm>
            <a:off x="269946" y="1197546"/>
            <a:ext cx="9218764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openai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 import OpenAI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def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call_LLM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(prompt: str,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api_key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: str,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base_url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: str, model: str="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-chat", role: str = "") -&gt; str: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client = OpenAI(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api_key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api_key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base_url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base_url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dirty="0">
                <a:effectLst/>
                <a:latin typeface="Consolas" panose="020B0609020204030204" pitchFamily="49" charset="0"/>
              </a:rPr>
            </a:br>
            <a:r>
              <a:rPr lang="en-US" altLang="zh-CN" dirty="0">
                <a:effectLst/>
                <a:latin typeface="Consolas" panose="020B0609020204030204" pitchFamily="49" charset="0"/>
              </a:rPr>
              <a:t>    response =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client.chat.completions.create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model=model,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messages=[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    {"role": "system", "content": role},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    {"role": "user", "content": prompt},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],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    stream=False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    return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response.choices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[0].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message.content</a:t>
            </a:r>
            <a:endParaRPr lang="en-US" altLang="zh-CN" dirty="0">
              <a:effectLst/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effectLst/>
                <a:latin typeface="Consolas" panose="020B0609020204030204" pitchFamily="49" charset="0"/>
              </a:rPr>
              <a:t>answer =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call_LLM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(prompt=prompt,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api_key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api_key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base_url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base_url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, model="</a:t>
            </a:r>
            <a:r>
              <a:rPr lang="en-US" altLang="zh-CN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dirty="0">
                <a:effectLst/>
                <a:latin typeface="Consolas" panose="020B0609020204030204" pitchFamily="49" charset="0"/>
              </a:rPr>
              <a:t>-reasoner", role=role)</a:t>
            </a:r>
          </a:p>
        </p:txBody>
      </p:sp>
    </p:spTree>
    <p:extLst>
      <p:ext uri="{BB962C8B-B14F-4D97-AF65-F5344CB8AC3E}">
        <p14:creationId xmlns:p14="http://schemas.microsoft.com/office/powerpoint/2010/main" val="273263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附录：结果统计示例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B1DF-3DA1-45C6-8DB6-9C4C71F50F49}"/>
              </a:ext>
            </a:extLst>
          </p:cNvPr>
          <p:cNvSpPr txBox="1"/>
          <p:nvPr/>
        </p:nvSpPr>
        <p:spPr>
          <a:xfrm>
            <a:off x="269946" y="1197546"/>
            <a:ext cx="9218764" cy="54132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import pandas as pd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import json</a:t>
            </a:r>
          </a:p>
          <a:p>
            <a:endParaRPr lang="en-US" altLang="zh-CN" sz="170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def summarize(mode: str, module: str):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...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df_list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 = [df_fact1, df_fact2, df_fact3, df_logic1, df_logic2,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latin typeface="Consolas" panose="020B0609020204030204" pitchFamily="49" charset="0"/>
              </a:rPr>
              <a:t>	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 df_logic3,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df_history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df_paper_content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df_law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col_name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 = ["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事实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1",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事实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2",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事实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3",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逻辑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1",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逻辑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2", 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latin typeface="Consolas" panose="020B0609020204030204" pitchFamily="49" charset="0"/>
              </a:rPr>
              <a:t>	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逻辑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3",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历史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论文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", "</a:t>
            </a:r>
            <a:r>
              <a:rPr lang="zh-CN" altLang="en-US" sz="1700" dirty="0">
                <a:effectLst/>
                <a:latin typeface="Consolas" panose="020B0609020204030204" pitchFamily="49" charset="0"/>
              </a:rPr>
              <a:t>法律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"]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for df in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df_list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df["score"] = df["score"].apply(lambda x: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latin typeface="Consolas" panose="020B0609020204030204" pitchFamily="49" charset="0"/>
              </a:rPr>
              <a:t>		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json.loads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x.replace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("json", "").replace("```", "")))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df["C"] = df["score"].apply(lambda x: x["C"])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df["R"] = df["score"].apply(lambda x: x["R"])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df["E"] = df["score"].apply(lambda x: x["E"])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df["final_score"] = df["score"].apply(lambda x: x["final_score"])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df["verdict"] = df["score"].apply(lambda x: x["verdict"])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df["hallucination"]=df["score"].apply(lambda x: x["hallucination"])</a:t>
            </a:r>
          </a:p>
          <a:p>
            <a:pPr>
              <a:lnSpc>
                <a:spcPct val="110000"/>
              </a:lnSpc>
            </a:pPr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df["comments"] = df["score"].apply(lambda x: x["comments"])</a:t>
            </a:r>
          </a:p>
        </p:txBody>
      </p:sp>
    </p:spTree>
    <p:extLst>
      <p:ext uri="{BB962C8B-B14F-4D97-AF65-F5344CB8AC3E}">
        <p14:creationId xmlns:p14="http://schemas.microsoft.com/office/powerpoint/2010/main" val="152205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附录：结果统计示例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B1DF-3DA1-45C6-8DB6-9C4C71F50F49}"/>
              </a:ext>
            </a:extLst>
          </p:cNvPr>
          <p:cNvSpPr txBox="1"/>
          <p:nvPr/>
        </p:nvSpPr>
        <p:spPr>
          <a:xfrm>
            <a:off x="269946" y="1197546"/>
            <a:ext cx="9218764" cy="53245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def summarize(mode: str, module: str):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...</a:t>
            </a:r>
            <a:endParaRPr lang="en-US" altLang="zh-CN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for i in range(0,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df_list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df =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df_list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[i]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col =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col_name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[i]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f"C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df["C"]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f"R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df["R"]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df["E"]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f"final_score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df["final_score"]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f"verdict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df["verdict"]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f"hallucination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df["hallucination"]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f"comments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_{col}"] = df["comments"]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df_res.to_excel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(rf"./{mode}_{module}_statistics_.xlsx", index=False)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    return 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df_res</a:t>
            </a:r>
            <a:endParaRPr lang="en-US" altLang="zh-CN" sz="1700" dirty="0">
              <a:effectLst/>
              <a:latin typeface="Consolas" panose="020B0609020204030204" pitchFamily="49" charset="0"/>
            </a:endParaRPr>
          </a:p>
          <a:p>
            <a:endParaRPr lang="en-US" altLang="zh-CN" sz="170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df1 = summarize("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-chat", 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qwen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df2 = summarize("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-chat", 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chatglm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df3 = summarize("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-reasoner", 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qwen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zh-CN" sz="1700" dirty="0">
                <a:effectLst/>
                <a:latin typeface="Consolas" panose="020B0609020204030204" pitchFamily="49" charset="0"/>
              </a:rPr>
              <a:t>df4 = summarize("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deepseek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-reasoner", "</a:t>
            </a:r>
            <a:r>
              <a:rPr lang="en-US" altLang="zh-CN" sz="1700" dirty="0" err="1">
                <a:effectLst/>
                <a:latin typeface="Consolas" panose="020B0609020204030204" pitchFamily="49" charset="0"/>
              </a:rPr>
              <a:t>chatglm</a:t>
            </a:r>
            <a:r>
              <a:rPr lang="en-US" altLang="zh-CN" sz="1700" dirty="0">
                <a:effectLst/>
                <a:latin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47192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附录：编码者间一致性检验（</a:t>
            </a:r>
            <a:r>
              <a:rPr lang="en-US" altLang="zh-CN" dirty="0"/>
              <a:t>Cohen’s </a:t>
            </a:r>
            <a:r>
              <a:rPr lang="el-GR" altLang="zh-CN" dirty="0"/>
              <a:t>κ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B1DF-3DA1-45C6-8DB6-9C4C71F50F49}"/>
              </a:ext>
            </a:extLst>
          </p:cNvPr>
          <p:cNvSpPr txBox="1"/>
          <p:nvPr/>
        </p:nvSpPr>
        <p:spPr>
          <a:xfrm>
            <a:off x="269946" y="1197546"/>
            <a:ext cx="9218764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import pandas as pd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as np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sklearn.metrics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import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cohen_kappa_score</a:t>
            </a:r>
            <a:endParaRPr lang="en-US" altLang="zh-CN" sz="1800" dirty="0">
              <a:effectLst/>
              <a:latin typeface="Consolas" panose="020B0609020204030204" pitchFamily="49" charset="0"/>
            </a:endParaRPr>
          </a:p>
          <a:p>
            <a:endParaRPr lang="en-US" altLang="zh-CN" sz="1800" dirty="0">
              <a:effectLst/>
              <a:latin typeface="Consolas" panose="020B0609020204030204" pitchFamily="49" charset="0"/>
            </a:endParaRP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df1 =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pd.read_excel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("./deepseek-chat_qwen_statistics_.xlsx")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cols1 = [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for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in df1.columns if "hallucination" in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arr1 = df1[cols1].values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arr1 = arr1.reshape(-1)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arr1 =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pd.to_numeric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pd.Series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(arr1), errors='coerce').values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arr1 = arr1[~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np.isnan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(arr1)]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df2 =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pd.read_excel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("./deepseek-chat_chatglm_statistics_.xlsx")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cols2 = [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for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 in df2.columns if "hallucination" in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ele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arr2 = df2[cols1].values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arr2 = arr2.reshape(-1)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arr2 =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pd.to_numeric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pd.Series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(arr2), errors='coerce').values</a:t>
            </a: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arr2 = arr2[~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np.isnan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(arr2)]</a:t>
            </a:r>
          </a:p>
          <a:p>
            <a:endParaRPr lang="en-US" altLang="zh-CN" sz="1800" dirty="0">
              <a:latin typeface="Consolas" panose="020B0609020204030204" pitchFamily="49" charset="0"/>
            </a:endParaRPr>
          </a:p>
          <a:p>
            <a:r>
              <a:rPr lang="en-US" altLang="zh-CN" sz="1800" dirty="0">
                <a:effectLst/>
                <a:latin typeface="Consolas" panose="020B0609020204030204" pitchFamily="49" charset="0"/>
              </a:rPr>
              <a:t>kappa = </a:t>
            </a:r>
            <a:r>
              <a:rPr lang="en-US" altLang="zh-CN" sz="1800" dirty="0" err="1">
                <a:effectLst/>
                <a:latin typeface="Consolas" panose="020B0609020204030204" pitchFamily="49" charset="0"/>
              </a:rPr>
              <a:t>cohen_kappa_score</a:t>
            </a:r>
            <a:r>
              <a:rPr lang="en-US" altLang="zh-CN" sz="1800" dirty="0">
                <a:effectLst/>
                <a:latin typeface="Consolas" panose="020B0609020204030204" pitchFamily="49" charset="0"/>
              </a:rPr>
              <a:t>(arr1, arr2)</a:t>
            </a:r>
          </a:p>
        </p:txBody>
      </p:sp>
    </p:spTree>
    <p:extLst>
      <p:ext uri="{BB962C8B-B14F-4D97-AF65-F5344CB8AC3E}">
        <p14:creationId xmlns:p14="http://schemas.microsoft.com/office/powerpoint/2010/main" val="189399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C77037F-858D-4968-9F07-1183BEF10B1A}"/>
              </a:ext>
            </a:extLst>
          </p:cNvPr>
          <p:cNvSpPr/>
          <p:nvPr/>
        </p:nvSpPr>
        <p:spPr>
          <a:xfrm>
            <a:off x="4328875" y="4653930"/>
            <a:ext cx="5294000" cy="1693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3A3834-8DFD-63B5-FE9F-A1770A73C6A0}"/>
              </a:ext>
            </a:extLst>
          </p:cNvPr>
          <p:cNvSpPr/>
          <p:nvPr/>
        </p:nvSpPr>
        <p:spPr>
          <a:xfrm>
            <a:off x="4328874" y="1694399"/>
            <a:ext cx="5294001" cy="2208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研究背景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47C51-E4F4-DC86-6B75-E185566A2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9"/>
          <a:stretch/>
        </p:blipFill>
        <p:spPr>
          <a:xfrm>
            <a:off x="164407" y="1694399"/>
            <a:ext cx="3998940" cy="3928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C71F3F-B65B-DB2F-A54A-4B3586BEAA7B}"/>
              </a:ext>
            </a:extLst>
          </p:cNvPr>
          <p:cNvSpPr/>
          <p:nvPr/>
        </p:nvSpPr>
        <p:spPr>
          <a:xfrm>
            <a:off x="4340440" y="1176691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研究背景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21D89F-EE55-F9DF-FD5C-9838D3332C1D}"/>
              </a:ext>
            </a:extLst>
          </p:cNvPr>
          <p:cNvSpPr txBox="1"/>
          <p:nvPr/>
        </p:nvSpPr>
        <p:spPr>
          <a:xfrm>
            <a:off x="4374728" y="1736685"/>
            <a:ext cx="5185989" cy="2062103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在微博帖文中，作者指出使用 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等人工智能，“幻觉（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hallucination</a:t>
            </a:r>
            <a:r>
              <a:rPr lang="zh-CN" altLang="e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）”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问题十分严重。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“不要用 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查资料，它真的会胡编乱造。”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“深度思索生成的东西逻辑混乱”。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“如果类似 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这样的问题工具继续扩散，感觉用不了多久，以 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为首的 </a:t>
            </a: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就能把整个人类历史都改掉，而人们对此也无能为力，只能彻底无法分辨真假”。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4BDB36-D00F-6233-46F8-C9455620614B}"/>
              </a:ext>
            </a:extLst>
          </p:cNvPr>
          <p:cNvSpPr/>
          <p:nvPr/>
        </p:nvSpPr>
        <p:spPr>
          <a:xfrm>
            <a:off x="4354555" y="4110150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研究方向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8B07F25-6ECE-9B5F-7E6C-7AECD31AC24B}"/>
              </a:ext>
            </a:extLst>
          </p:cNvPr>
          <p:cNvSpPr txBox="1"/>
          <p:nvPr/>
        </p:nvSpPr>
        <p:spPr>
          <a:xfrm>
            <a:off x="4383952" y="4711498"/>
            <a:ext cx="5176765" cy="1569660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 </a:t>
            </a:r>
            <a:r>
              <a:rPr lang="zh-CN" altLang="e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知识问答、逻辑推理等过程中的幻觉程度如何？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在信息检索过程中的幻觉程度如何？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“逻辑混乱”“错误信息”的幻觉如何体现？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DeepSeek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在常规</a:t>
            </a: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思考模式下，在幻觉率上是否存在差异？</a:t>
            </a:r>
            <a:endParaRPr lang="en-US" altLang="zh-CN" sz="1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LLM-as-A-Judge</a:t>
            </a:r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评测方法下，幻觉识别结果是否鲁棒？</a:t>
            </a:r>
          </a:p>
        </p:txBody>
      </p:sp>
    </p:spTree>
    <p:extLst>
      <p:ext uri="{BB962C8B-B14F-4D97-AF65-F5344CB8AC3E}">
        <p14:creationId xmlns:p14="http://schemas.microsoft.com/office/powerpoint/2010/main" val="2874297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think-cell Slide" r:id="rId5" imgW="7620" imgH="7620" progId="TCLayout.ActiveDocument.1">
                  <p:embed/>
                </p:oleObj>
              </mc:Choice>
              <mc:Fallback>
                <p:oleObj name="think-cell Slide" r:id="rId5" imgW="7620" imgH="7620" progId="TCLayout.ActiveDocument.1">
                  <p:embed/>
                  <p:pic>
                    <p:nvPicPr>
                      <p:cNvPr id="4" name="对象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-11457" y="2457686"/>
            <a:ext cx="9904413" cy="75228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i="1" dirty="0">
                <a:latin typeface="Palatino Linotype" panose="02040502050505030304" pitchFamily="18" charset="0"/>
              </a:rPr>
              <a:t>Thank You for Listening !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02C286B2-1F68-4C9E-BBB7-3177FA35B9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5158" y="5756784"/>
            <a:ext cx="7747388" cy="553998"/>
          </a:xfrm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姜一鸣（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金融科技），刘然（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金融科技），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Victoria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企业管理）</a:t>
            </a:r>
            <a:endParaRPr 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57137CF8-0530-4658-BE79-4644C143A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58" y="5074613"/>
            <a:ext cx="4297888" cy="27699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2025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日</a:t>
            </a:r>
            <a:endParaRPr 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E84D9B0-A3CA-408A-93CB-D59E828CB072}"/>
              </a:ext>
            </a:extLst>
          </p:cNvPr>
          <p:cNvSpPr/>
          <p:nvPr/>
        </p:nvSpPr>
        <p:spPr>
          <a:xfrm>
            <a:off x="193442" y="1568504"/>
            <a:ext cx="9196509" cy="1599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大模型幻觉的定义与产生机制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C9CFF1-C9BB-B9AF-2630-C32ABDEC854C}"/>
              </a:ext>
            </a:extLst>
          </p:cNvPr>
          <p:cNvSpPr/>
          <p:nvPr/>
        </p:nvSpPr>
        <p:spPr>
          <a:xfrm>
            <a:off x="256197" y="1089534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幻觉定义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33DCA5-5B03-2C9C-F6E4-86F7B47E9FBE}"/>
              </a:ext>
            </a:extLst>
          </p:cNvPr>
          <p:cNvSpPr/>
          <p:nvPr/>
        </p:nvSpPr>
        <p:spPr>
          <a:xfrm>
            <a:off x="193443" y="1568504"/>
            <a:ext cx="9196509" cy="16452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77FCA7-16C2-D41D-E299-9D61868E1998}"/>
              </a:ext>
            </a:extLst>
          </p:cNvPr>
          <p:cNvSpPr txBox="1"/>
          <p:nvPr/>
        </p:nvSpPr>
        <p:spPr>
          <a:xfrm>
            <a:off x="216167" y="1614001"/>
            <a:ext cx="9088498" cy="155427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幻觉（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Hallucination</a:t>
            </a:r>
            <a:r>
              <a:rPr lang="zh-CN" altLang="e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指的是大语言模型（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在生成内容时，输出了表面上合理、语法通顺但事实错误、逻辑不一致或完全虚构的信息。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例如：模型编造不存在的论文、错误的引用或虚构的数据。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本质上是一种“高流畅度下的低真实性”。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幻觉问题被认为是当前生成式人工智能可信性建设的最大障碍之一。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C46DA1-639A-87C2-183B-9B6877D27097}"/>
              </a:ext>
            </a:extLst>
          </p:cNvPr>
          <p:cNvSpPr/>
          <p:nvPr/>
        </p:nvSpPr>
        <p:spPr>
          <a:xfrm>
            <a:off x="216776" y="3311197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产生机制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B54818-F7BE-D09F-25A7-906AEA0D0B2C}"/>
              </a:ext>
            </a:extLst>
          </p:cNvPr>
          <p:cNvSpPr/>
          <p:nvPr/>
        </p:nvSpPr>
        <p:spPr>
          <a:xfrm>
            <a:off x="216167" y="3827438"/>
            <a:ext cx="9196509" cy="2565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49459A-A1A9-90B4-5C25-A65F84E37BDE}"/>
              </a:ext>
            </a:extLst>
          </p:cNvPr>
          <p:cNvSpPr txBox="1"/>
          <p:nvPr/>
        </p:nvSpPr>
        <p:spPr>
          <a:xfrm>
            <a:off x="199678" y="3897846"/>
            <a:ext cx="9088498" cy="243143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数据层面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：语料存在错误；数据分布不平衡。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模型层面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：大多数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 交叉熵损失（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Cross-Entropy Loss</a:t>
            </a:r>
            <a:r>
              <a:rPr lang="zh-CN" altLang="e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进行训练，只要求输出的形式与人类答案相似，而不是判断其事实是否正确。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训练与优化层面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：长对话生成时上下文遗忘；高温度采样；自回归误差积累。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外部约束缺失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：模型独立生成答案时没有机制验证真伪；缺乏外部知识库、事实校验或检索环节。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因此，解决幻觉，需要从“数据质量、模型目标、解码策略、外部知识增强”四个方面共同优化。</a:t>
            </a:r>
          </a:p>
        </p:txBody>
      </p:sp>
    </p:spTree>
    <p:extLst>
      <p:ext uri="{BB962C8B-B14F-4D97-AF65-F5344CB8AC3E}">
        <p14:creationId xmlns:p14="http://schemas.microsoft.com/office/powerpoint/2010/main" val="92059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大模型幻觉的检测方法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C8DE7E-1C41-847C-8337-B2036F30903F}"/>
              </a:ext>
            </a:extLst>
          </p:cNvPr>
          <p:cNvSpPr/>
          <p:nvPr/>
        </p:nvSpPr>
        <p:spPr>
          <a:xfrm>
            <a:off x="235682" y="1017526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检测目标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F25EA2-B93A-EBCC-D692-8444A18F3B81}"/>
              </a:ext>
            </a:extLst>
          </p:cNvPr>
          <p:cNvSpPr/>
          <p:nvPr/>
        </p:nvSpPr>
        <p:spPr>
          <a:xfrm>
            <a:off x="193443" y="1536618"/>
            <a:ext cx="9196509" cy="838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BB9398-C336-3FE6-2749-62A9C0BA54AD}"/>
              </a:ext>
            </a:extLst>
          </p:cNvPr>
          <p:cNvSpPr txBox="1"/>
          <p:nvPr/>
        </p:nvSpPr>
        <p:spPr>
          <a:xfrm>
            <a:off x="264840" y="1624121"/>
            <a:ext cx="9088498" cy="126188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模型说的“听起来对”，但 是否真的对？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哪些输出是事实正确的生成，哪些是虚构或误导性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生成？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5D37C8-215D-47DE-CC51-D0BAEF433D8D}"/>
              </a:ext>
            </a:extLst>
          </p:cNvPr>
          <p:cNvSpPr/>
          <p:nvPr/>
        </p:nvSpPr>
        <p:spPr>
          <a:xfrm>
            <a:off x="199678" y="2993825"/>
            <a:ext cx="9196509" cy="7600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A34A71-7B7F-E54B-3526-8C13D898D9CA}"/>
              </a:ext>
            </a:extLst>
          </p:cNvPr>
          <p:cNvSpPr txBox="1"/>
          <p:nvPr/>
        </p:nvSpPr>
        <p:spPr>
          <a:xfrm>
            <a:off x="176199" y="3033557"/>
            <a:ext cx="9088498" cy="677108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人工检测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自动检测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E6CE40-7F96-B1F9-5B5B-65BBADAA21C9}"/>
              </a:ext>
            </a:extLst>
          </p:cNvPr>
          <p:cNvSpPr/>
          <p:nvPr/>
        </p:nvSpPr>
        <p:spPr>
          <a:xfrm>
            <a:off x="235682" y="2451745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检测方法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8368DE-EACC-6A59-6528-DD53C062EF1A}"/>
              </a:ext>
            </a:extLst>
          </p:cNvPr>
          <p:cNvSpPr/>
          <p:nvPr/>
        </p:nvSpPr>
        <p:spPr>
          <a:xfrm>
            <a:off x="235682" y="3861650"/>
            <a:ext cx="1476478" cy="442633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检测路径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548214-ED31-334F-ED09-80AF18612368}"/>
              </a:ext>
            </a:extLst>
          </p:cNvPr>
          <p:cNvSpPr/>
          <p:nvPr/>
        </p:nvSpPr>
        <p:spPr>
          <a:xfrm>
            <a:off x="223157" y="4401901"/>
            <a:ext cx="9196509" cy="2016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F54BD8-BA82-ECA3-1A24-B858DE60819B}"/>
              </a:ext>
            </a:extLst>
          </p:cNvPr>
          <p:cNvSpPr txBox="1"/>
          <p:nvPr/>
        </p:nvSpPr>
        <p:spPr>
          <a:xfrm>
            <a:off x="199678" y="4441634"/>
            <a:ext cx="9088498" cy="184665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Faithfulness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基于源输入一致性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：抽取事实片段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回到输入源验证，检验输出有没有偏离原文或问题。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Fact-checking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基于知识对比的事实核查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：事实三元组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知识库查找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判断是否匹配，检验输出是否符合现实事实。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LLM-as-a-Judge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基于模型互检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：提供原问题与生成内容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评审模型打分，需要多模型交叉判断，覆盖面广、能处理开放问题。</a:t>
            </a:r>
          </a:p>
        </p:txBody>
      </p:sp>
    </p:spTree>
    <p:extLst>
      <p:ext uri="{BB962C8B-B14F-4D97-AF65-F5344CB8AC3E}">
        <p14:creationId xmlns:p14="http://schemas.microsoft.com/office/powerpoint/2010/main" val="46773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问题设计</a:t>
            </a: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5DCEE2-E998-4FEF-98F5-6FF12E6A9099}"/>
              </a:ext>
            </a:extLst>
          </p:cNvPr>
          <p:cNvSpPr/>
          <p:nvPr/>
        </p:nvSpPr>
        <p:spPr>
          <a:xfrm>
            <a:off x="394772" y="1214951"/>
            <a:ext cx="474898" cy="156763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知识问答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6961E6-14D6-45D2-9CBF-6919F0944126}"/>
              </a:ext>
            </a:extLst>
          </p:cNvPr>
          <p:cNvSpPr/>
          <p:nvPr/>
        </p:nvSpPr>
        <p:spPr>
          <a:xfrm>
            <a:off x="401814" y="3050288"/>
            <a:ext cx="474898" cy="156763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逻辑推理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2B6CE7-EDF7-46E9-9081-5E9C6E21B257}"/>
              </a:ext>
            </a:extLst>
          </p:cNvPr>
          <p:cNvSpPr/>
          <p:nvPr/>
        </p:nvSpPr>
        <p:spPr>
          <a:xfrm>
            <a:off x="394772" y="4905960"/>
            <a:ext cx="474898" cy="156763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信息检索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A584A7-E8A7-423E-B4A5-9692CF749A65}"/>
              </a:ext>
            </a:extLst>
          </p:cNvPr>
          <p:cNvSpPr/>
          <p:nvPr/>
        </p:nvSpPr>
        <p:spPr>
          <a:xfrm>
            <a:off x="966840" y="1214951"/>
            <a:ext cx="1350032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简单常识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979CB7-B4EE-49A2-AF07-AD1B98D4FDE6}"/>
              </a:ext>
            </a:extLst>
          </p:cNvPr>
          <p:cNvSpPr/>
          <p:nvPr/>
        </p:nvSpPr>
        <p:spPr>
          <a:xfrm>
            <a:off x="966840" y="2305907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专业知识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934A8A-581E-40AD-A76E-67403E785398}"/>
              </a:ext>
            </a:extLst>
          </p:cNvPr>
          <p:cNvSpPr/>
          <p:nvPr/>
        </p:nvSpPr>
        <p:spPr>
          <a:xfrm>
            <a:off x="959798" y="1760665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通用知识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502357-71EA-427F-B84A-18058E8A27A5}"/>
              </a:ext>
            </a:extLst>
          </p:cNvPr>
          <p:cNvSpPr/>
          <p:nvPr/>
        </p:nvSpPr>
        <p:spPr>
          <a:xfrm>
            <a:off x="966840" y="3050289"/>
            <a:ext cx="1350032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日常数学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73056D-0FD5-47AC-9403-D4CB408D420F}"/>
              </a:ext>
            </a:extLst>
          </p:cNvPr>
          <p:cNvSpPr/>
          <p:nvPr/>
        </p:nvSpPr>
        <p:spPr>
          <a:xfrm>
            <a:off x="959798" y="4141244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高等数学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CCF4DE-E6BD-4FDF-9CAF-3B29F0947129}"/>
              </a:ext>
            </a:extLst>
          </p:cNvPr>
          <p:cNvSpPr/>
          <p:nvPr/>
        </p:nvSpPr>
        <p:spPr>
          <a:xfrm>
            <a:off x="959798" y="3595766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初等数学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23BCD3-5CD4-41C6-8BE3-0EF09A4CDCC5}"/>
              </a:ext>
            </a:extLst>
          </p:cNvPr>
          <p:cNvSpPr/>
          <p:nvPr/>
        </p:nvSpPr>
        <p:spPr>
          <a:xfrm>
            <a:off x="959798" y="4905958"/>
            <a:ext cx="1350032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论文检索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E4A19B-434A-4E68-BAFD-19158A623C7F}"/>
              </a:ext>
            </a:extLst>
          </p:cNvPr>
          <p:cNvSpPr/>
          <p:nvPr/>
        </p:nvSpPr>
        <p:spPr>
          <a:xfrm>
            <a:off x="959798" y="5996918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法律检索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F58ECD-2ACD-48C7-B180-6117BB5B39C8}"/>
              </a:ext>
            </a:extLst>
          </p:cNvPr>
          <p:cNvSpPr/>
          <p:nvPr/>
        </p:nvSpPr>
        <p:spPr>
          <a:xfrm>
            <a:off x="959798" y="5451438"/>
            <a:ext cx="135707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历史检索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B4E9A2-4A97-4FBD-9F23-5E247859822C}"/>
              </a:ext>
            </a:extLst>
          </p:cNvPr>
          <p:cNvSpPr txBox="1"/>
          <p:nvPr/>
        </p:nvSpPr>
        <p:spPr>
          <a:xfrm>
            <a:off x="2330388" y="3113916"/>
            <a:ext cx="6795767" cy="3231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一个袋子里有5个红球和3个蓝球，随机抽取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个球，抽到红球的概率是多少?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D93D3-F0C0-4537-9941-28F935FDE8DE}"/>
                  </a:ext>
                </a:extLst>
              </p:cNvPr>
              <p:cNvSpPr txBox="1"/>
              <p:nvPr/>
            </p:nvSpPr>
            <p:spPr>
              <a:xfrm>
                <a:off x="2316872" y="3658500"/>
                <a:ext cx="6649655" cy="323165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𝑎𝑥</m:t>
                    </m:r>
                    <m:d>
                      <m:d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−1&lt;0</m:t>
                    </m:r>
                  </m:oMath>
                </a14:m>
                <a:r>
                  <a:rPr lang="en-US" altLang="zh-CN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恒成立,则实数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5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的最小值为？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D93D3-F0C0-4537-9941-28F935FD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72" y="3658500"/>
                <a:ext cx="6649655" cy="323165"/>
              </a:xfrm>
              <a:prstGeom prst="rect">
                <a:avLst/>
              </a:prstGeom>
              <a:blipFill>
                <a:blip r:embed="rId3"/>
                <a:stretch>
                  <a:fillRect l="-367" t="-5660" r="-3208" b="-18868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D2FABF0-4F1E-4867-8149-D46FA9B30F96}"/>
                  </a:ext>
                </a:extLst>
              </p:cNvPr>
              <p:cNvSpPr txBox="1"/>
              <p:nvPr/>
            </p:nvSpPr>
            <p:spPr>
              <a:xfrm>
                <a:off x="2330388" y="4148726"/>
                <a:ext cx="6795767" cy="433196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5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求下列函数在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5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处的Taylor公式（展开到指定的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5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次）：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zh-CN" altLang="en-US" sz="15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zh-CN" sz="1500" b="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D2FABF0-4F1E-4867-8149-D46FA9B30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388" y="4148726"/>
                <a:ext cx="6795767" cy="433196"/>
              </a:xfrm>
              <a:prstGeom prst="rect">
                <a:avLst/>
              </a:prstGeom>
              <a:blipFill>
                <a:blip r:embed="rId4"/>
                <a:stretch>
                  <a:fillRect l="-359" r="-359"/>
                </a:stretch>
              </a:blipFill>
              <a:ln w="6350" cap="flat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50A7BC61-FC98-46ED-A67C-93065D54A191}"/>
              </a:ext>
            </a:extLst>
          </p:cNvPr>
          <p:cNvSpPr txBox="1"/>
          <p:nvPr/>
        </p:nvSpPr>
        <p:spPr>
          <a:xfrm>
            <a:off x="2309830" y="1291709"/>
            <a:ext cx="7092788" cy="3231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诗经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中的诗歌，共分为“风”、“雅”、“颂”三类，其中属于民间歌谣的是？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DA52501-8E85-41C2-9889-ECE9167DC165}"/>
              </a:ext>
            </a:extLst>
          </p:cNvPr>
          <p:cNvSpPr txBox="1"/>
          <p:nvPr/>
        </p:nvSpPr>
        <p:spPr>
          <a:xfrm>
            <a:off x="2309830" y="1832389"/>
            <a:ext cx="6888616" cy="3231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郑和先后七次下西洋，比欧洲航海家的远航还早半个多世纪。这一说法是否正确？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6AD1AA-A2DC-4BC5-A345-6CBC2BFFA256}"/>
              </a:ext>
            </a:extLst>
          </p:cNvPr>
          <p:cNvSpPr txBox="1"/>
          <p:nvPr/>
        </p:nvSpPr>
        <p:spPr>
          <a:xfrm>
            <a:off x="2316872" y="2385722"/>
            <a:ext cx="6888616" cy="32316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</a:rPr>
              <a:t>若波源的电磁振荡停止,其发射到空间的电磁波随即消失。这一说法错在哪里？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89218D-8359-4D1B-8C60-08DF020C1C9C}"/>
              </a:ext>
            </a:extLst>
          </p:cNvPr>
          <p:cNvSpPr txBox="1"/>
          <p:nvPr/>
        </p:nvSpPr>
        <p:spPr>
          <a:xfrm>
            <a:off x="2309830" y="4975022"/>
            <a:ext cx="6224657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请根据片段识别出论文出处，以APA格式输出引用（论文内容略）。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14DE83-655D-474D-B786-56E46F942A38}"/>
              </a:ext>
            </a:extLst>
          </p:cNvPr>
          <p:cNvSpPr txBox="1"/>
          <p:nvPr/>
        </p:nvSpPr>
        <p:spPr>
          <a:xfrm>
            <a:off x="2330388" y="5514315"/>
            <a:ext cx="6490027" cy="338554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韩安国对汉与匈奴的和亲问题持什么观点，理由是什么？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97AB7DA-A1F2-49F6-AB1C-9C0592AA6CA5}"/>
              </a:ext>
            </a:extLst>
          </p:cNvPr>
          <p:cNvSpPr txBox="1"/>
          <p:nvPr/>
        </p:nvSpPr>
        <p:spPr>
          <a:xfrm>
            <a:off x="2316872" y="5942871"/>
            <a:ext cx="6490027" cy="584775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请论述中国刑法对恐怖活动犯罪采取的立法模式，特别是对预备行为和非直接实行行为的惩治力度，体现了刑法怎样的提前干预倾向？</a:t>
            </a:r>
          </a:p>
        </p:txBody>
      </p:sp>
    </p:spTree>
    <p:extLst>
      <p:ext uri="{BB962C8B-B14F-4D97-AF65-F5344CB8AC3E}">
        <p14:creationId xmlns:p14="http://schemas.microsoft.com/office/powerpoint/2010/main" val="287429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A5BA050-7E38-499D-986C-C6D86665688D}"/>
              </a:ext>
            </a:extLst>
          </p:cNvPr>
          <p:cNvSpPr/>
          <p:nvPr/>
        </p:nvSpPr>
        <p:spPr>
          <a:xfrm>
            <a:off x="595722" y="2962294"/>
            <a:ext cx="8712968" cy="6840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提示词设计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1A5D0F-8D61-4581-9A6A-69452D24E6B1}"/>
              </a:ext>
            </a:extLst>
          </p:cNvPr>
          <p:cNvSpPr/>
          <p:nvPr/>
        </p:nvSpPr>
        <p:spPr>
          <a:xfrm>
            <a:off x="394772" y="1214950"/>
            <a:ext cx="474898" cy="1567639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评分维度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B5EBCD-4E1C-4D19-9C0F-9460B3482F60}"/>
              </a:ext>
            </a:extLst>
          </p:cNvPr>
          <p:cNvSpPr/>
          <p:nvPr/>
        </p:nvSpPr>
        <p:spPr>
          <a:xfrm>
            <a:off x="966840" y="1214951"/>
            <a:ext cx="153709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正确性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C6FC5B-BBFA-4D27-AA2D-BE5D150FCB11}"/>
              </a:ext>
            </a:extLst>
          </p:cNvPr>
          <p:cNvSpPr/>
          <p:nvPr/>
        </p:nvSpPr>
        <p:spPr>
          <a:xfrm>
            <a:off x="966840" y="2305907"/>
            <a:ext cx="153709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完备性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E301A7-E192-47CE-912E-6478C96251CB}"/>
              </a:ext>
            </a:extLst>
          </p:cNvPr>
          <p:cNvSpPr/>
          <p:nvPr/>
        </p:nvSpPr>
        <p:spPr>
          <a:xfrm>
            <a:off x="959798" y="1760665"/>
            <a:ext cx="153709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推理过程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ACFE7D-F4A3-4641-B509-647217F45A6D}"/>
              </a:ext>
            </a:extLst>
          </p:cNvPr>
          <p:cNvSpPr txBox="1"/>
          <p:nvPr/>
        </p:nvSpPr>
        <p:spPr>
          <a:xfrm>
            <a:off x="2503934" y="1261168"/>
            <a:ext cx="7243846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最终答案是否与标准答案等价（允许在容差范围内或等价表述）。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33D7A9-D067-4C6F-86E2-F5AB4BAC4E07}"/>
              </a:ext>
            </a:extLst>
          </p:cNvPr>
          <p:cNvSpPr txBox="1"/>
          <p:nvPr/>
        </p:nvSpPr>
        <p:spPr>
          <a:xfrm>
            <a:off x="2496892" y="1806409"/>
            <a:ext cx="7243846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推理链条是否合理、自洽，无逻辑断层、无杜撰中间量或编造数据。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F3985A-BA0F-456D-8813-8339B7050A5D}"/>
              </a:ext>
            </a:extLst>
          </p:cNvPr>
          <p:cNvSpPr txBox="1"/>
          <p:nvPr/>
        </p:nvSpPr>
        <p:spPr>
          <a:xfrm>
            <a:off x="2494503" y="2348633"/>
            <a:ext cx="7243846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是否覆盖题目要求的全部要点，步骤完整，表达简洁明了。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5559C2-BB41-4CC8-9BDF-1FB1BA8C33FF}"/>
              </a:ext>
            </a:extLst>
          </p:cNvPr>
          <p:cNvSpPr/>
          <p:nvPr/>
        </p:nvSpPr>
        <p:spPr>
          <a:xfrm>
            <a:off x="1567830" y="3083993"/>
            <a:ext cx="1300223" cy="47668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正确性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76D79E-02DF-4340-95D0-C24E217679F6}"/>
              </a:ext>
            </a:extLst>
          </p:cNvPr>
          <p:cNvSpPr txBox="1"/>
          <p:nvPr/>
        </p:nvSpPr>
        <p:spPr>
          <a:xfrm>
            <a:off x="777321" y="3149209"/>
            <a:ext cx="400751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909226-D327-4F1B-9FBA-EAD482F4CAB0}"/>
              </a:ext>
            </a:extLst>
          </p:cNvPr>
          <p:cNvSpPr txBox="1"/>
          <p:nvPr/>
        </p:nvSpPr>
        <p:spPr>
          <a:xfrm>
            <a:off x="1380781" y="3152124"/>
            <a:ext cx="182742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2649DC-19F4-466C-9DDD-278E1F9411D2}"/>
              </a:ext>
            </a:extLst>
          </p:cNvPr>
          <p:cNvSpPr txBox="1"/>
          <p:nvPr/>
        </p:nvSpPr>
        <p:spPr>
          <a:xfrm>
            <a:off x="3742869" y="3152124"/>
            <a:ext cx="561051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A582F2-A461-4826-AD94-19BEB9F7C1B1}"/>
              </a:ext>
            </a:extLst>
          </p:cNvPr>
          <p:cNvSpPr txBox="1"/>
          <p:nvPr/>
        </p:nvSpPr>
        <p:spPr>
          <a:xfrm>
            <a:off x="3043994" y="3152124"/>
            <a:ext cx="182742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FB4178-5B83-4EE9-A466-6A30DBB053E8}"/>
              </a:ext>
            </a:extLst>
          </p:cNvPr>
          <p:cNvSpPr/>
          <p:nvPr/>
        </p:nvSpPr>
        <p:spPr>
          <a:xfrm>
            <a:off x="4736182" y="3083993"/>
            <a:ext cx="1460166" cy="47668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推理过程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36AE6A-A494-4928-82DA-C2456EC801A3}"/>
              </a:ext>
            </a:extLst>
          </p:cNvPr>
          <p:cNvSpPr txBox="1"/>
          <p:nvPr/>
        </p:nvSpPr>
        <p:spPr>
          <a:xfrm>
            <a:off x="4525050" y="3152124"/>
            <a:ext cx="182742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D88A72-0B10-43F8-A3E5-24C4F6D255E0}"/>
              </a:ext>
            </a:extLst>
          </p:cNvPr>
          <p:cNvSpPr txBox="1"/>
          <p:nvPr/>
        </p:nvSpPr>
        <p:spPr>
          <a:xfrm>
            <a:off x="7048807" y="3152124"/>
            <a:ext cx="561051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E22978-BABE-4579-B6C1-BB1857927B31}"/>
              </a:ext>
            </a:extLst>
          </p:cNvPr>
          <p:cNvSpPr txBox="1"/>
          <p:nvPr/>
        </p:nvSpPr>
        <p:spPr>
          <a:xfrm>
            <a:off x="6392366" y="3152124"/>
            <a:ext cx="182742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240998D-C968-472B-A73B-1580E862CED5}"/>
              </a:ext>
            </a:extLst>
          </p:cNvPr>
          <p:cNvSpPr/>
          <p:nvPr/>
        </p:nvSpPr>
        <p:spPr>
          <a:xfrm>
            <a:off x="7884528" y="3083993"/>
            <a:ext cx="1460166" cy="476682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完备性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0F8F44-3713-4BAD-9003-75F4E1FBC0ED}"/>
              </a:ext>
            </a:extLst>
          </p:cNvPr>
          <p:cNvSpPr txBox="1"/>
          <p:nvPr/>
        </p:nvSpPr>
        <p:spPr>
          <a:xfrm>
            <a:off x="7830988" y="3152124"/>
            <a:ext cx="182742" cy="3462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en-US" altLang="zh-C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lang="zh-CN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D09EAD-E3FE-49BF-A116-03349BBAFF55}"/>
              </a:ext>
            </a:extLst>
          </p:cNvPr>
          <p:cNvSpPr txBox="1"/>
          <p:nvPr/>
        </p:nvSpPr>
        <p:spPr>
          <a:xfrm>
            <a:off x="2929361" y="5046739"/>
            <a:ext cx="6567331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verdict = Incorrect</a:t>
            </a:r>
            <a:r>
              <a:rPr lang="zh-CN" altLang="en-US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，结论或推理严重错误，不具参考价值。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C35E8C-A0C9-4270-B2A0-3C130F3B0C03}"/>
              </a:ext>
            </a:extLst>
          </p:cNvPr>
          <p:cNvSpPr/>
          <p:nvPr/>
        </p:nvSpPr>
        <p:spPr>
          <a:xfrm>
            <a:off x="957407" y="3898398"/>
            <a:ext cx="1982653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final_score ≥ 4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ABA647D-38C7-4855-8BB2-5F7B1C7EDB9F}"/>
              </a:ext>
            </a:extLst>
          </p:cNvPr>
          <p:cNvSpPr/>
          <p:nvPr/>
        </p:nvSpPr>
        <p:spPr>
          <a:xfrm>
            <a:off x="394772" y="3898398"/>
            <a:ext cx="474898" cy="1567639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结果分析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E82F30-DB71-460D-A165-ED356CF9E0FD}"/>
              </a:ext>
            </a:extLst>
          </p:cNvPr>
          <p:cNvSpPr/>
          <p:nvPr/>
        </p:nvSpPr>
        <p:spPr>
          <a:xfrm>
            <a:off x="966839" y="4450401"/>
            <a:ext cx="1973221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final_score = 2~3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1B0CD33-1E47-428C-8FC9-A5D4D860BDA6}"/>
              </a:ext>
            </a:extLst>
          </p:cNvPr>
          <p:cNvSpPr/>
          <p:nvPr/>
        </p:nvSpPr>
        <p:spPr>
          <a:xfrm>
            <a:off x="957408" y="5002404"/>
            <a:ext cx="1973221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final_score ≤ 1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87122C5-F83F-4827-A875-B4408279566C}"/>
              </a:ext>
            </a:extLst>
          </p:cNvPr>
          <p:cNvSpPr txBox="1"/>
          <p:nvPr/>
        </p:nvSpPr>
        <p:spPr>
          <a:xfrm>
            <a:off x="2929361" y="3944378"/>
            <a:ext cx="6374130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verdict = Correct</a:t>
            </a:r>
            <a:r>
              <a:rPr lang="zh-CN" altLang="en-US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，答案总体正确、推理合理、表述完整。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0306DAC-6A57-4859-9E35-04711B412F74}"/>
              </a:ext>
            </a:extLst>
          </p:cNvPr>
          <p:cNvSpPr txBox="1"/>
          <p:nvPr/>
        </p:nvSpPr>
        <p:spPr>
          <a:xfrm>
            <a:off x="2942310" y="4496679"/>
            <a:ext cx="6690639" cy="384721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erdict = Partially Correct</a:t>
            </a:r>
            <a:r>
              <a:rPr lang="zh-CN" altLang="en-US" b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，存在部分错误，但主要结论可接受。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6CA2B8-893D-404C-B1F4-FA43E5580773}"/>
              </a:ext>
            </a:extLst>
          </p:cNvPr>
          <p:cNvSpPr/>
          <p:nvPr/>
        </p:nvSpPr>
        <p:spPr>
          <a:xfrm>
            <a:off x="394772" y="5787458"/>
            <a:ext cx="474898" cy="738680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返回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61EF040-52F0-419F-8F25-B27315D7C80E}"/>
              </a:ext>
            </a:extLst>
          </p:cNvPr>
          <p:cNvSpPr/>
          <p:nvPr/>
        </p:nvSpPr>
        <p:spPr>
          <a:xfrm>
            <a:off x="1109809" y="5910759"/>
            <a:ext cx="474898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21412AA-DDEE-4A65-AE6E-CBB44EF96474}"/>
              </a:ext>
            </a:extLst>
          </p:cNvPr>
          <p:cNvSpPr/>
          <p:nvPr/>
        </p:nvSpPr>
        <p:spPr>
          <a:xfrm>
            <a:off x="1639838" y="5901043"/>
            <a:ext cx="474898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C5A942D-BC68-4E04-89E7-4B26EFA6D541}"/>
              </a:ext>
            </a:extLst>
          </p:cNvPr>
          <p:cNvSpPr/>
          <p:nvPr/>
        </p:nvSpPr>
        <p:spPr>
          <a:xfrm>
            <a:off x="2169867" y="5901043"/>
            <a:ext cx="474898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B7ED97-7EA5-4208-BC02-BAA9DC12F058}"/>
              </a:ext>
            </a:extLst>
          </p:cNvPr>
          <p:cNvSpPr/>
          <p:nvPr/>
        </p:nvSpPr>
        <p:spPr>
          <a:xfrm>
            <a:off x="2704861" y="5897370"/>
            <a:ext cx="1599059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final_score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E89913F-C525-4A7D-8BDF-EAE049C7EFCE}"/>
              </a:ext>
            </a:extLst>
          </p:cNvPr>
          <p:cNvSpPr/>
          <p:nvPr/>
        </p:nvSpPr>
        <p:spPr>
          <a:xfrm>
            <a:off x="4364017" y="5897370"/>
            <a:ext cx="1092245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verdict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84525B6-AC50-4786-8820-664E81704886}"/>
              </a:ext>
            </a:extLst>
          </p:cNvPr>
          <p:cNvSpPr/>
          <p:nvPr/>
        </p:nvSpPr>
        <p:spPr>
          <a:xfrm>
            <a:off x="5527265" y="5897370"/>
            <a:ext cx="173238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hallucination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71BDC2E-2D9A-4213-B8D2-DD549BC836B7}"/>
              </a:ext>
            </a:extLst>
          </p:cNvPr>
          <p:cNvSpPr/>
          <p:nvPr/>
        </p:nvSpPr>
        <p:spPr>
          <a:xfrm>
            <a:off x="7329332" y="5910759"/>
            <a:ext cx="1732384" cy="476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comments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8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187336E4-3B5B-4142-85CF-134F39629F2F}"/>
              </a:ext>
            </a:extLst>
          </p:cNvPr>
          <p:cNvSpPr/>
          <p:nvPr/>
        </p:nvSpPr>
        <p:spPr>
          <a:xfrm>
            <a:off x="3349517" y="3445987"/>
            <a:ext cx="5527123" cy="1015715"/>
          </a:xfrm>
          <a:prstGeom prst="roundRect">
            <a:avLst/>
          </a:prstGeom>
          <a:noFill/>
          <a:ln w="28575" cap="flat">
            <a:solidFill>
              <a:schemeClr val="bg1">
                <a:lumMod val="6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</a:t>
            </a:r>
            <a:r>
              <a:rPr lang="zh-CN" altLang="en-US" dirty="0"/>
              <a:t>测试框架</a:t>
            </a: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725F99C-7B39-4ADA-AD85-1BA8B727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19" y="3524688"/>
            <a:ext cx="2787774" cy="59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Qwen - Wikipedia">
            <a:extLst>
              <a:ext uri="{FF2B5EF4-FFF2-40B4-BE49-F238E27FC236}">
                <a16:creationId xmlns:a16="http://schemas.microsoft.com/office/drawing/2014/main" id="{C01FD757-3500-48F5-B9CC-A225F10D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99" y="5265998"/>
            <a:ext cx="2051741" cy="6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81BE3FE-6111-479E-AC32-1B63A889A683}"/>
              </a:ext>
            </a:extLst>
          </p:cNvPr>
          <p:cNvGrpSpPr/>
          <p:nvPr/>
        </p:nvGrpSpPr>
        <p:grpSpPr>
          <a:xfrm>
            <a:off x="5960318" y="5157206"/>
            <a:ext cx="2444629" cy="828872"/>
            <a:chOff x="6473741" y="4110583"/>
            <a:chExt cx="2444629" cy="828872"/>
          </a:xfrm>
        </p:grpSpPr>
        <p:pic>
          <p:nvPicPr>
            <p:cNvPr id="8200" name="Picture 8" descr="智谱清言 - Desktop App for Mac, Windows (PC) - WebCatalog">
              <a:extLst>
                <a:ext uri="{FF2B5EF4-FFF2-40B4-BE49-F238E27FC236}">
                  <a16:creationId xmlns:a16="http://schemas.microsoft.com/office/drawing/2014/main" id="{BF8ED8A6-A0DA-47C8-8398-157C83735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741" y="4110583"/>
              <a:ext cx="828872" cy="82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E2B74C7-1B68-4018-A312-0AB5DB5EC7EF}"/>
                </a:ext>
              </a:extLst>
            </p:cNvPr>
            <p:cNvSpPr txBox="1"/>
            <p:nvPr/>
          </p:nvSpPr>
          <p:spPr>
            <a:xfrm>
              <a:off x="7320176" y="4329391"/>
              <a:ext cx="1598194" cy="387798"/>
            </a:xfrm>
            <a:prstGeom prst="rect">
              <a:avLst/>
            </a:prstGeom>
            <a:noFill/>
            <a:ln w="6350" cap="flat">
              <a:noFill/>
              <a:miter lim="800000"/>
            </a:ln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2"/>
                </a:buClr>
              </a:pPr>
              <a:r>
                <a:rPr lang="en-US" altLang="zh-CN" sz="2800" b="1" i="1" dirty="0">
                  <a:solidFill>
                    <a:srgbClr val="1041F3"/>
                  </a:solidFill>
                  <a:latin typeface="+mj-lt"/>
                  <a:cs typeface="Times New Roman" panose="02020603050405020304" pitchFamily="18" charset="0"/>
                </a:rPr>
                <a:t>ChatGLM</a:t>
              </a:r>
              <a:endParaRPr lang="zh-CN" altLang="en-US" sz="2800" b="1" i="1" dirty="0">
                <a:solidFill>
                  <a:srgbClr val="1041F3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F1ED1BC-16FC-42CD-AA4A-395D383DB184}"/>
              </a:ext>
            </a:extLst>
          </p:cNvPr>
          <p:cNvCxnSpPr>
            <a:cxnSpLocks/>
          </p:cNvCxnSpPr>
          <p:nvPr/>
        </p:nvCxnSpPr>
        <p:spPr>
          <a:xfrm>
            <a:off x="4943951" y="4461702"/>
            <a:ext cx="0" cy="696284"/>
          </a:xfrm>
          <a:prstGeom prst="straightConnector1">
            <a:avLst/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4C8461B-A726-49D2-8D37-9554A75B5948}"/>
              </a:ext>
            </a:extLst>
          </p:cNvPr>
          <p:cNvSpPr/>
          <p:nvPr/>
        </p:nvSpPr>
        <p:spPr>
          <a:xfrm>
            <a:off x="4425459" y="6238987"/>
            <a:ext cx="2787774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LLM-as-A-Judge</a:t>
            </a:r>
            <a:endParaRPr lang="zh-CN" alt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27ECFB3-6436-4291-8946-25DFB392A4D4}"/>
              </a:ext>
            </a:extLst>
          </p:cNvPr>
          <p:cNvSpPr/>
          <p:nvPr/>
        </p:nvSpPr>
        <p:spPr>
          <a:xfrm>
            <a:off x="2755963" y="5152795"/>
            <a:ext cx="6120678" cy="1121315"/>
          </a:xfrm>
          <a:prstGeom prst="roundRect">
            <a:avLst/>
          </a:prstGeom>
          <a:noFill/>
          <a:ln w="28575" cap="flat">
            <a:solidFill>
              <a:schemeClr val="bg1">
                <a:lumMod val="65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EB41C2-2578-4CDB-A3E9-3AC6AD9F0949}"/>
              </a:ext>
            </a:extLst>
          </p:cNvPr>
          <p:cNvSpPr/>
          <p:nvPr/>
        </p:nvSpPr>
        <p:spPr>
          <a:xfrm>
            <a:off x="4952206" y="4520100"/>
            <a:ext cx="1149326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lang="zh-CN" alt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9A9732-D94E-4AC9-B501-55CAAE690790}"/>
              </a:ext>
            </a:extLst>
          </p:cNvPr>
          <p:cNvSpPr/>
          <p:nvPr/>
        </p:nvSpPr>
        <p:spPr>
          <a:xfrm>
            <a:off x="1776450" y="1812510"/>
            <a:ext cx="2484276" cy="39172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知识问答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BE122EA-3C3D-460F-9BCA-3A446857E621}"/>
              </a:ext>
            </a:extLst>
          </p:cNvPr>
          <p:cNvSpPr/>
          <p:nvPr/>
        </p:nvSpPr>
        <p:spPr>
          <a:xfrm>
            <a:off x="1776450" y="1160122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简单常识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914353-75DF-4C94-83B5-FAE7FB7D3F5D}"/>
              </a:ext>
            </a:extLst>
          </p:cNvPr>
          <p:cNvSpPr/>
          <p:nvPr/>
        </p:nvSpPr>
        <p:spPr>
          <a:xfrm>
            <a:off x="2622544" y="1167707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通用知识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6580353-A9AA-4F2E-B7E0-0C35AF74E571}"/>
              </a:ext>
            </a:extLst>
          </p:cNvPr>
          <p:cNvSpPr/>
          <p:nvPr/>
        </p:nvSpPr>
        <p:spPr>
          <a:xfrm>
            <a:off x="3468638" y="1164714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专业知识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F62D55-9C75-4DAE-B92C-590CB6CF2A93}"/>
              </a:ext>
            </a:extLst>
          </p:cNvPr>
          <p:cNvSpPr/>
          <p:nvPr/>
        </p:nvSpPr>
        <p:spPr>
          <a:xfrm>
            <a:off x="4390442" y="1812510"/>
            <a:ext cx="2484276" cy="39172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逻辑推理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1393E0D-53E4-4C7D-AE0E-99A77EE6231D}"/>
              </a:ext>
            </a:extLst>
          </p:cNvPr>
          <p:cNvSpPr/>
          <p:nvPr/>
        </p:nvSpPr>
        <p:spPr>
          <a:xfrm>
            <a:off x="4390442" y="1160122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日常数学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9E678CF-9D18-4194-8929-56FD35030C02}"/>
              </a:ext>
            </a:extLst>
          </p:cNvPr>
          <p:cNvSpPr/>
          <p:nvPr/>
        </p:nvSpPr>
        <p:spPr>
          <a:xfrm>
            <a:off x="5236536" y="1167707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初等数学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2AA110D-165F-47AD-98FD-6FB053A12210}"/>
              </a:ext>
            </a:extLst>
          </p:cNvPr>
          <p:cNvSpPr/>
          <p:nvPr/>
        </p:nvSpPr>
        <p:spPr>
          <a:xfrm>
            <a:off x="6082630" y="1164714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高等数学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43A1F45-C1E4-4DE2-9A7F-9CD4F07F4FDF}"/>
              </a:ext>
            </a:extLst>
          </p:cNvPr>
          <p:cNvSpPr/>
          <p:nvPr/>
        </p:nvSpPr>
        <p:spPr>
          <a:xfrm>
            <a:off x="7004434" y="1818959"/>
            <a:ext cx="2484276" cy="391728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信息检索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F795468-4D3C-4190-BF42-AE8C586F58B3}"/>
              </a:ext>
            </a:extLst>
          </p:cNvPr>
          <p:cNvSpPr/>
          <p:nvPr/>
        </p:nvSpPr>
        <p:spPr>
          <a:xfrm>
            <a:off x="7004434" y="1166571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论文检索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AE5B4E-1FDC-4C54-9987-1678977D13FB}"/>
              </a:ext>
            </a:extLst>
          </p:cNvPr>
          <p:cNvSpPr/>
          <p:nvPr/>
        </p:nvSpPr>
        <p:spPr>
          <a:xfrm>
            <a:off x="7850528" y="1174156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历史检索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822F932-2351-40F0-BD62-25EC8086DF9A}"/>
              </a:ext>
            </a:extLst>
          </p:cNvPr>
          <p:cNvSpPr/>
          <p:nvPr/>
        </p:nvSpPr>
        <p:spPr>
          <a:xfrm>
            <a:off x="8696622" y="1171163"/>
            <a:ext cx="792088" cy="611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法律检索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A6FCCF8-6796-409B-A6FD-1E01120AF4F6}"/>
              </a:ext>
            </a:extLst>
          </p:cNvPr>
          <p:cNvSpPr/>
          <p:nvPr/>
        </p:nvSpPr>
        <p:spPr>
          <a:xfrm>
            <a:off x="283817" y="1599500"/>
            <a:ext cx="1259118" cy="611187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1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774755E6-5A0B-434B-8610-53A374339FE2}"/>
              </a:ext>
            </a:extLst>
          </p:cNvPr>
          <p:cNvCxnSpPr>
            <a:cxnSpLocks/>
            <a:stCxn id="30" idx="2"/>
            <a:endCxn id="61" idx="0"/>
          </p:cNvCxnSpPr>
          <p:nvPr/>
        </p:nvCxnSpPr>
        <p:spPr>
          <a:xfrm rot="5400000">
            <a:off x="5980631" y="1174008"/>
            <a:ext cx="1229263" cy="3302621"/>
          </a:xfrm>
          <a:prstGeom prst="bentConnector3">
            <a:avLst/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0D28F2D5-1A33-41FE-BDEB-BCF169A323F8}"/>
              </a:ext>
            </a:extLst>
          </p:cNvPr>
          <p:cNvCxnSpPr>
            <a:cxnSpLocks/>
            <a:stCxn id="26" idx="2"/>
            <a:endCxn id="61" idx="0"/>
          </p:cNvCxnSpPr>
          <p:nvPr/>
        </p:nvCxnSpPr>
        <p:spPr>
          <a:xfrm rot="5400000">
            <a:off x="4670410" y="2477780"/>
            <a:ext cx="1235712" cy="688629"/>
          </a:xfrm>
          <a:prstGeom prst="bentConnector3">
            <a:avLst/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A8C10839-C025-4DA0-ABDF-EEDFD993A638}"/>
              </a:ext>
            </a:extLst>
          </p:cNvPr>
          <p:cNvCxnSpPr>
            <a:cxnSpLocks/>
            <a:stCxn id="20" idx="2"/>
            <a:endCxn id="61" idx="0"/>
          </p:cNvCxnSpPr>
          <p:nvPr/>
        </p:nvCxnSpPr>
        <p:spPr>
          <a:xfrm rot="16200000" flipH="1">
            <a:off x="3363413" y="1859412"/>
            <a:ext cx="1235712" cy="1925363"/>
          </a:xfrm>
          <a:prstGeom prst="bentConnector3">
            <a:avLst>
              <a:gd name="adj1" fmla="val 50000"/>
            </a:avLst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83FA5684-C268-4DC8-84DF-6D57AAFC405F}"/>
              </a:ext>
            </a:extLst>
          </p:cNvPr>
          <p:cNvCxnSpPr>
            <a:cxnSpLocks/>
            <a:stCxn id="34" idx="2"/>
            <a:endCxn id="59" idx="1"/>
          </p:cNvCxnSpPr>
          <p:nvPr/>
        </p:nvCxnSpPr>
        <p:spPr>
          <a:xfrm rot="16200000" flipH="1">
            <a:off x="1259867" y="1864195"/>
            <a:ext cx="1743158" cy="2436141"/>
          </a:xfrm>
          <a:prstGeom prst="bentConnector2">
            <a:avLst/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E20474A7-D321-41F0-B0DF-2598A27ADF7D}"/>
              </a:ext>
            </a:extLst>
          </p:cNvPr>
          <p:cNvSpPr/>
          <p:nvPr/>
        </p:nvSpPr>
        <p:spPr>
          <a:xfrm>
            <a:off x="4844194" y="2854611"/>
            <a:ext cx="1149326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zh-CN" alt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3AFB974-48A6-418C-B717-59078121AD53}"/>
              </a:ext>
            </a:extLst>
          </p:cNvPr>
          <p:cNvSpPr/>
          <p:nvPr/>
        </p:nvSpPr>
        <p:spPr>
          <a:xfrm>
            <a:off x="1564984" y="3430675"/>
            <a:ext cx="1546457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</a:t>
            </a:r>
            <a:endParaRPr lang="zh-CN" alt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8C9B419-280B-4E83-B338-4FA11A3AA4EC}"/>
              </a:ext>
            </a:extLst>
          </p:cNvPr>
          <p:cNvSpPr/>
          <p:nvPr/>
        </p:nvSpPr>
        <p:spPr>
          <a:xfrm>
            <a:off x="283281" y="4155572"/>
            <a:ext cx="1259118" cy="611187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2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89081467-F371-4674-AD49-E507236AC94F}"/>
              </a:ext>
            </a:extLst>
          </p:cNvPr>
          <p:cNvCxnSpPr>
            <a:cxnSpLocks/>
            <a:stCxn id="51" idx="2"/>
            <a:endCxn id="13" idx="1"/>
          </p:cNvCxnSpPr>
          <p:nvPr/>
        </p:nvCxnSpPr>
        <p:spPr>
          <a:xfrm rot="16200000" flipH="1">
            <a:off x="1361054" y="4318544"/>
            <a:ext cx="946694" cy="1843123"/>
          </a:xfrm>
          <a:prstGeom prst="bentConnector2">
            <a:avLst/>
          </a:prstGeom>
          <a:ln w="38100" cap="flat">
            <a:solidFill>
              <a:srgbClr val="9B1717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CD7FBD13-F2F6-4BEE-95AF-03100328AA7E}"/>
              </a:ext>
            </a:extLst>
          </p:cNvPr>
          <p:cNvSpPr/>
          <p:nvPr/>
        </p:nvSpPr>
        <p:spPr>
          <a:xfrm>
            <a:off x="828920" y="5172682"/>
            <a:ext cx="1985908" cy="611187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Scoring Rules</a:t>
            </a:r>
            <a:endParaRPr lang="zh-CN" altLang="en-US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213C81-4265-4651-A971-7413790F7E10}"/>
              </a:ext>
            </a:extLst>
          </p:cNvPr>
          <p:cNvSpPr txBox="1"/>
          <p:nvPr/>
        </p:nvSpPr>
        <p:spPr>
          <a:xfrm>
            <a:off x="6392366" y="3705695"/>
            <a:ext cx="2468625" cy="27699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</a:pPr>
            <a:r>
              <a:rPr lang="zh-CN" altLang="en-US" sz="2000" b="1" dirty="0">
                <a:solidFill>
                  <a:srgbClr val="4D6BFE"/>
                </a:solidFill>
                <a:latin typeface="+mj-lt"/>
                <a:cs typeface="Times New Roman" panose="02020603050405020304" pitchFamily="18" charset="0"/>
              </a:rPr>
              <a:t>（</a:t>
            </a:r>
            <a:r>
              <a:rPr lang="en-US" altLang="zh-CN" sz="2000" b="1" i="1" dirty="0">
                <a:solidFill>
                  <a:srgbClr val="4D6BFE"/>
                </a:solidFill>
                <a:latin typeface="+mj-lt"/>
                <a:cs typeface="Times New Roman" panose="02020603050405020304" pitchFamily="18" charset="0"/>
              </a:rPr>
              <a:t>Chat / Reasoner</a:t>
            </a:r>
            <a:r>
              <a:rPr lang="zh-CN" altLang="en-US" sz="2000" b="1" dirty="0">
                <a:solidFill>
                  <a:srgbClr val="4D6BFE"/>
                </a:solidFill>
                <a:latin typeface="+mj-lt"/>
                <a:cs typeface="Times New Roman" panose="02020603050405020304" pitchFamily="18" charset="0"/>
              </a:rPr>
              <a:t>）</a:t>
            </a:r>
            <a:endParaRPr lang="zh-CN" altLang="en-US" sz="2000" b="1" i="1" dirty="0">
              <a:solidFill>
                <a:srgbClr val="4D6BFE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9E5F93F-88F0-46E9-9559-B4970F6EE858}"/>
              </a:ext>
            </a:extLst>
          </p:cNvPr>
          <p:cNvSpPr/>
          <p:nvPr/>
        </p:nvSpPr>
        <p:spPr>
          <a:xfrm>
            <a:off x="4486751" y="3439950"/>
            <a:ext cx="914400" cy="637916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FED877EA-0A7B-4666-9F47-341F72084057}"/>
              </a:ext>
            </a:extLst>
          </p:cNvPr>
          <p:cNvSpPr/>
          <p:nvPr/>
        </p:nvSpPr>
        <p:spPr>
          <a:xfrm>
            <a:off x="6464201" y="5837995"/>
            <a:ext cx="1908385" cy="400111"/>
          </a:xfrm>
          <a:prstGeom prst="rect">
            <a:avLst/>
          </a:prstGeom>
          <a:noFill/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GLM - 4.6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ABAC49D-DA94-4D9F-9D73-D27D75073E17}"/>
              </a:ext>
            </a:extLst>
          </p:cNvPr>
          <p:cNvSpPr txBox="1"/>
          <p:nvPr/>
        </p:nvSpPr>
        <p:spPr>
          <a:xfrm>
            <a:off x="3389004" y="5837995"/>
            <a:ext cx="2094715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0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（通义千问 </a:t>
            </a:r>
            <a:r>
              <a:rPr lang="en-US" altLang="zh-CN" sz="180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Plus</a:t>
            </a:r>
            <a:r>
              <a:rPr lang="zh-CN" altLang="en-US" sz="1800" i="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3D0381C-4DB8-4C68-BBD9-349F9AB7CFEC}"/>
              </a:ext>
            </a:extLst>
          </p:cNvPr>
          <p:cNvSpPr txBox="1"/>
          <p:nvPr/>
        </p:nvSpPr>
        <p:spPr>
          <a:xfrm>
            <a:off x="4667596" y="4032570"/>
            <a:ext cx="2890964" cy="369332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00" i="0" dirty="0">
                <a:solidFill>
                  <a:srgbClr val="1C1E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i="0" dirty="0">
                <a:solidFill>
                  <a:srgbClr val="1C1E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DeepSeek-V3.2-Exp</a:t>
            </a:r>
            <a:r>
              <a:rPr lang="zh-CN" altLang="en-US" sz="1800" i="0" dirty="0">
                <a:solidFill>
                  <a:srgbClr val="1C1E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87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研究结果（</a:t>
            </a:r>
            <a:r>
              <a:rPr lang="en-US" altLang="zh-CN" dirty="0" err="1"/>
              <a:t>DeepSeek</a:t>
            </a:r>
            <a:r>
              <a:rPr lang="en-US" altLang="zh-CN" dirty="0"/>
              <a:t>-chat</a:t>
            </a:r>
            <a:r>
              <a:rPr lang="zh-CN" altLang="en-US" dirty="0"/>
              <a:t>得分）</a:t>
            </a:r>
            <a:endParaRPr lang="en-US" dirty="0"/>
          </a:p>
        </p:txBody>
      </p:sp>
      <p:pic>
        <p:nvPicPr>
          <p:cNvPr id="20" name="图形 19">
            <a:extLst>
              <a:ext uri="{FF2B5EF4-FFF2-40B4-BE49-F238E27FC236}">
                <a16:creationId xmlns:a16="http://schemas.microsoft.com/office/drawing/2014/main" id="{5FA09CEF-D9CD-4EE1-ABCF-86DC9A321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861842"/>
            <a:ext cx="9904413" cy="2829832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0F7FB554-5070-4614-B0BD-8B52F332D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312" y="1032010"/>
            <a:ext cx="9904413" cy="28298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379370-AE7B-4C2C-973E-5A80D3BDFB1C}"/>
              </a:ext>
            </a:extLst>
          </p:cNvPr>
          <p:cNvSpPr/>
          <p:nvPr/>
        </p:nvSpPr>
        <p:spPr>
          <a:xfrm>
            <a:off x="6536382" y="1356046"/>
            <a:ext cx="1980220" cy="2505796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FE4EE2-9696-4071-BAA3-C661FBF14234}"/>
              </a:ext>
            </a:extLst>
          </p:cNvPr>
          <p:cNvSpPr/>
          <p:nvPr/>
        </p:nvSpPr>
        <p:spPr>
          <a:xfrm>
            <a:off x="6536382" y="4175572"/>
            <a:ext cx="1980220" cy="2505796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9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研究结果（</a:t>
            </a:r>
            <a:r>
              <a:rPr lang="en-US" altLang="zh-CN" dirty="0" err="1"/>
              <a:t>DeepSeek</a:t>
            </a:r>
            <a:r>
              <a:rPr lang="en-US" altLang="zh-CN" dirty="0"/>
              <a:t>-reasoner</a:t>
            </a:r>
            <a:r>
              <a:rPr lang="zh-CN" altLang="en-US" dirty="0"/>
              <a:t>得分）</a:t>
            </a:r>
            <a:endParaRPr 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1B3FF14-8068-4DDF-8719-720B1C7C0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9" y="3861842"/>
            <a:ext cx="9904413" cy="2829832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0D498EC-B057-4872-83D6-B21541BE0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249" y="1032010"/>
            <a:ext cx="9904413" cy="28298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E53220-3382-4762-BBDF-5B9AE0AE12E6}"/>
              </a:ext>
            </a:extLst>
          </p:cNvPr>
          <p:cNvSpPr/>
          <p:nvPr/>
        </p:nvSpPr>
        <p:spPr>
          <a:xfrm>
            <a:off x="6536382" y="1356046"/>
            <a:ext cx="1980220" cy="2505796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9A43C7-5121-4B03-B6C8-9F9033347EA6}"/>
              </a:ext>
            </a:extLst>
          </p:cNvPr>
          <p:cNvSpPr/>
          <p:nvPr/>
        </p:nvSpPr>
        <p:spPr>
          <a:xfrm>
            <a:off x="6536382" y="4175572"/>
            <a:ext cx="1980220" cy="2505796"/>
          </a:xfrm>
          <a:prstGeom prst="rect">
            <a:avLst/>
          </a:prstGeom>
          <a:noFill/>
          <a:ln w="28575" cap="flat">
            <a:solidFill>
              <a:srgbClr val="C0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zh-CN" altLang="en-US" sz="14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400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077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2&quot;&gt;&lt;elem m_fUsage=&quot;1.68322986240641190000E+000&quot;&gt;&lt;m_ppcolschidx val=&quot;0&quot;/&gt;&lt;m_rgb r=&quot;9b&quot; g=&quot;17&quot; b=&quot;17&quot;/&gt;&lt;/elem&gt;&lt;elem m_fUsage=&quot;1.50338772469263370000E+000&quot;&gt;&lt;m_ppcolschidx val=&quot;0&quot;/&gt;&lt;m_rgb r=&quot;e5&quot; g=&quot;52&quot; b=&quot;52&quot;/&gt;&lt;/elem&gt;&lt;elem m_fUsage=&quot;1.22240875340971660000E+000&quot;&gt;&lt;m_ppcolschidx val=&quot;0&quot;/&gt;&lt;m_rgb r=&quot;c0&quot; g=&quot;0&quot; b=&quot;0&quot;/&gt;&lt;/elem&gt;&lt;elem m_fUsage=&quot;1.01916297527188230000E+000&quot;&gt;&lt;m_ppcolschidx val=&quot;0&quot;/&gt;&lt;m_rgb r=&quot;ee&quot; g=&quot;8b&quot; b=&quot;8b&quot;/&gt;&lt;/elem&gt;&lt;elem m_fUsage=&quot;9.90952901816634310000E-001&quot;&gt;&lt;m_ppcolschidx val=&quot;0&quot;/&gt;&lt;m_rgb r=&quot;f6&quot; g=&quot;c5&quot; b=&quot;c5&quot;/&gt;&lt;/elem&gt;&lt;elem m_fUsage=&quot;7.96036907042989350000E-001&quot;&gt;&lt;m_ppcolschidx val=&quot;0&quot;/&gt;&lt;m_rgb r=&quot;8c&quot; g=&quot;0&quot; b=&quot;0&quot;/&gt;&lt;/elem&gt;&lt;elem m_fUsage=&quot;7.74929666165770640000E-001&quot;&gt;&lt;m_ppcolschidx val=&quot;0&quot;/&gt;&lt;m_rgb r=&quot;74&quot; g=&quot;11&quot; b=&quot;11&quot;/&gt;&lt;/elem&gt;&lt;elem m_fUsage=&quot;6.20506540339557430000E-001&quot;&gt;&lt;m_ppcolschidx val=&quot;0&quot;/&gt;&lt;m_rgb r=&quot;b7&quot; g=&quot;84&quot; b=&quot;84&quot;/&gt;&lt;/elem&gt;&lt;elem m_fUsage=&quot;5.37470833195205280000E-001&quot;&gt;&lt;m_ppcolschidx val=&quot;0&quot;/&gt;&lt;m_rgb r=&quot;c5&quot; g=&quot;a0&quot; b=&quot;a0&quot;/&gt;&lt;/elem&gt;&lt;elem m_fUsage=&quot;4.22298087940373430000E-001&quot;&gt;&lt;m_ppcolschidx val=&quot;0&quot;/&gt;&lt;m_rgb r=&quot;d6&quot; g=&quot;bf&quot; b=&quot;bf&quot;/&gt;&lt;/elem&gt;&lt;elem m_fUsage=&quot;2.57980839435674180000E-001&quot;&gt;&lt;m_ppcolschidx val=&quot;0&quot;/&gt;&lt;m_rgb r=&quot;73&quot; g=&quot;0&quot; b=&quot;0&quot;/&gt;&lt;/elem&gt;&lt;elem m_fUsage=&quot;1.65995699549193580000E-001&quot;&gt;&lt;m_ppcolschidx val=&quot;0&quot;/&gt;&lt;m_rgb r=&quot;4e&quot; g=&quot;c&quot; b=&quot;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 Onlytext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ATK Font 2012_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6350" cap="flat">
          <a:noFill/>
          <a:miter lim="800000"/>
        </a:ln>
      </a:spPr>
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900"/>
          </a:spcBef>
          <a:defRPr sz="14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accent3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 cap="flat">
          <a:noFill/>
          <a:miter lim="800000"/>
        </a:ln>
      </a:spPr>
      <a:bodyPr wrap="none" lIns="0" tIns="0" rIns="0" bIns="0" rtlCol="0" anchor="t" anchorCtr="0">
        <a:spAutoFit/>
      </a:bodyPr>
      <a:lstStyle>
        <a:defPPr>
          <a:lnSpc>
            <a:spcPct val="90000"/>
          </a:lnSpc>
          <a:spcBef>
            <a:spcPts val="600"/>
          </a:spcBef>
          <a:buClr>
            <a:schemeClr val="bg2"/>
          </a:buClr>
          <a:defRPr sz="1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Custom Color 1">
      <a:srgbClr val="9B1717"/>
    </a:custClr>
    <a:custClr name="Custom Color 2">
      <a:srgbClr val="DCDC00"/>
    </a:custClr>
    <a:custClr name="Custom Color 3">
      <a:srgbClr val="289055"/>
    </a:custClr>
  </a:custClrLst>
</a:theme>
</file>

<file path=ppt/theme/theme2.xml><?xml version="1.0" encoding="utf-8"?>
<a:theme xmlns:a="http://schemas.openxmlformats.org/drawingml/2006/main" name="Office Theme">
  <a:themeElements>
    <a:clrScheme name="ATK Color 2012_01">
      <a:dk1>
        <a:srgbClr val="000000"/>
      </a:dk1>
      <a:lt1>
        <a:srgbClr val="FFFFFF"/>
      </a:lt1>
      <a:dk2>
        <a:srgbClr val="778242"/>
      </a:dk2>
      <a:lt2>
        <a:srgbClr val="9B1717"/>
      </a:lt2>
      <a:accent1>
        <a:srgbClr val="364086"/>
      </a:accent1>
      <a:accent2>
        <a:srgbClr val="EFEEEC"/>
      </a:accent2>
      <a:accent3>
        <a:srgbClr val="ADABA1"/>
      </a:accent3>
      <a:accent4>
        <a:srgbClr val="858274"/>
      </a:accent4>
      <a:accent5>
        <a:srgbClr val="FCA248"/>
      </a:accent5>
      <a:accent6>
        <a:srgbClr val="CDD773"/>
      </a:accent6>
      <a:hlink>
        <a:srgbClr val="364086"/>
      </a:hlink>
      <a:folHlink>
        <a:srgbClr val="A3AAD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2787</Words>
  <Application>Microsoft Office PowerPoint</Application>
  <PresentationFormat>自定义</PresentationFormat>
  <Paragraphs>282</Paragraphs>
  <Slides>20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楷体</vt:lpstr>
      <vt:lpstr>Arial</vt:lpstr>
      <vt:lpstr>Cambria Math</vt:lpstr>
      <vt:lpstr>Consolas</vt:lpstr>
      <vt:lpstr>Helvetica</vt:lpstr>
      <vt:lpstr>Palatino Linotype</vt:lpstr>
      <vt:lpstr>Times New Roman</vt:lpstr>
      <vt:lpstr>Vrinda</vt:lpstr>
      <vt:lpstr>CR Onlytext</vt:lpstr>
      <vt:lpstr>think-cell Slide</vt:lpstr>
      <vt:lpstr>DeepSeek幻觉评测与分析 </vt:lpstr>
      <vt:lpstr>1.1 研究背景</vt:lpstr>
      <vt:lpstr>1.2 大模型幻觉的定义与产生机制</vt:lpstr>
      <vt:lpstr>1.3 大模型幻觉的检测方法</vt:lpstr>
      <vt:lpstr>2.1 问题设计</vt:lpstr>
      <vt:lpstr>2.2 提示词设计</vt:lpstr>
      <vt:lpstr>2.3 测试框架</vt:lpstr>
      <vt:lpstr>3.1 研究结果（DeepSeek-chat得分）</vt:lpstr>
      <vt:lpstr>3.1 研究结果（DeepSeek-reasoner得分）</vt:lpstr>
      <vt:lpstr>3.1 研究结果（幻觉率）</vt:lpstr>
      <vt:lpstr>3.1 研究结果（结果可用性）</vt:lpstr>
      <vt:lpstr>3.1 研究结果（历史-论文检索场景下comment词云）</vt:lpstr>
      <vt:lpstr>3.2 幻觉的领域异质性解析</vt:lpstr>
      <vt:lpstr>3.3 研究结论</vt:lpstr>
      <vt:lpstr>附录：项目架构</vt:lpstr>
      <vt:lpstr>附录：LLM调用示例</vt:lpstr>
      <vt:lpstr>附录：结果统计示例</vt:lpstr>
      <vt:lpstr>附录：结果统计示例</vt:lpstr>
      <vt:lpstr>附录：编码者间一致性检验（Cohen’s κ）</vt:lpstr>
      <vt:lpstr>Thank You for Listening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2014-03-26T02:17:58Z</dcterms:created>
  <dcterms:modified xsi:type="dcterms:W3CDTF">2025-11-03T16:12:39Z</dcterms:modified>
  <cp:version>112013</cp:version>
</cp:coreProperties>
</file>